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12" r:id="rId1"/>
    <p:sldMasterId id="2147483725" r:id="rId2"/>
    <p:sldMasterId id="2147483735" r:id="rId3"/>
  </p:sldMasterIdLst>
  <p:notesMasterIdLst>
    <p:notesMasterId r:id="rId38"/>
  </p:notesMasterIdLst>
  <p:handoutMasterIdLst>
    <p:handoutMasterId r:id="rId39"/>
  </p:handoutMasterIdLst>
  <p:sldIdLst>
    <p:sldId id="313" r:id="rId4"/>
    <p:sldId id="336" r:id="rId5"/>
    <p:sldId id="351" r:id="rId6"/>
    <p:sldId id="347" r:id="rId7"/>
    <p:sldId id="341" r:id="rId8"/>
    <p:sldId id="263" r:id="rId9"/>
    <p:sldId id="346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291" r:id="rId18"/>
    <p:sldId id="338" r:id="rId19"/>
    <p:sldId id="303" r:id="rId20"/>
    <p:sldId id="353" r:id="rId21"/>
    <p:sldId id="362" r:id="rId22"/>
    <p:sldId id="363" r:id="rId23"/>
    <p:sldId id="364" r:id="rId24"/>
    <p:sldId id="365" r:id="rId25"/>
    <p:sldId id="366" r:id="rId26"/>
    <p:sldId id="368" r:id="rId27"/>
    <p:sldId id="349" r:id="rId28"/>
    <p:sldId id="352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</p:sldIdLst>
  <p:sldSz cx="9144000" cy="6858000" type="screen4x3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23" autoAdjust="0"/>
    <p:restoredTop sz="86410" autoAdjust="0"/>
  </p:normalViewPr>
  <p:slideViewPr>
    <p:cSldViewPr>
      <p:cViewPr varScale="1">
        <p:scale>
          <a:sx n="76" d="100"/>
          <a:sy n="76" d="100"/>
        </p:scale>
        <p:origin x="88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defTabSz="914091" eaLnBrk="0" hangingPunct="0">
              <a:defRPr sz="120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r" defTabSz="914091" eaLnBrk="0" hangingPunct="0">
              <a:defRPr sz="120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218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vert="horz" wrap="square" lIns="91431" tIns="45715" rIns="91431" bIns="45715" numCol="1" anchor="b" anchorCtr="0" compatLnSpc="1">
            <a:prstTxWarp prst="textNoShape">
              <a:avLst/>
            </a:prstTxWarp>
          </a:bodyPr>
          <a:lstStyle>
            <a:lvl1pPr defTabSz="914091" eaLnBrk="0" hangingPunct="0">
              <a:defRPr sz="120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218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vert="horz" wrap="square" lIns="91431" tIns="45715" rIns="91431" bIns="45715" numCol="1" anchor="b" anchorCtr="0" compatLnSpc="1">
            <a:prstTxWarp prst="textNoShape">
              <a:avLst/>
            </a:prstTxWarp>
          </a:bodyPr>
          <a:lstStyle>
            <a:lvl1pPr algn="r" defTabSz="91409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ECBA4D67-1CA6-4063-8029-725DB5F222F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91833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defTabSz="914091" eaLnBrk="0" hangingPunct="0">
              <a:defRPr sz="120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ChangeArrowheads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3"/>
            <a:ext cx="4984750" cy="44656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r" defTabSz="914091" eaLnBrk="0" hangingPunct="0">
              <a:defRPr sz="120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vert="horz" wrap="square" lIns="91431" tIns="45715" rIns="91431" bIns="45715" numCol="1" anchor="b" anchorCtr="0" compatLnSpc="1">
            <a:prstTxWarp prst="textNoShape">
              <a:avLst/>
            </a:prstTxWarp>
          </a:bodyPr>
          <a:lstStyle>
            <a:lvl1pPr defTabSz="914091" eaLnBrk="0" hangingPunct="0">
              <a:defRPr sz="120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vert="horz" wrap="square" lIns="91431" tIns="45715" rIns="91431" bIns="45715" numCol="1" anchor="b" anchorCtr="0" compatLnSpc="1">
            <a:prstTxWarp prst="textNoShape">
              <a:avLst/>
            </a:prstTxWarp>
          </a:bodyPr>
          <a:lstStyle>
            <a:lvl1pPr algn="r" defTabSz="91409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974F29D-566C-4105-9A09-EDBE107C21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37927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4588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1788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8988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6188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3388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30588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7788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AF78E66-F1EA-46F7-B342-D467DD5461C3}" type="slidenum">
              <a:rPr kumimoji="0" lang="en-US" altLang="en-US" smtClean="0"/>
              <a:pPr>
                <a:spcBef>
                  <a:spcPct val="0"/>
                </a:spcBef>
              </a:pPr>
              <a:t>2</a:t>
            </a:fld>
            <a:endParaRPr kumimoji="0"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51160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4588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1788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8988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6188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3388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30588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7788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B124174-19B1-4143-B64A-D1AEE4735C67}" type="slidenum">
              <a:rPr kumimoji="0" lang="en-GB" altLang="en-US" smtClean="0"/>
              <a:pPr>
                <a:spcBef>
                  <a:spcPct val="0"/>
                </a:spcBef>
              </a:pPr>
              <a:t>15</a:t>
            </a:fld>
            <a:endParaRPr kumimoji="0"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89305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4588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1788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8988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6188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3388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30588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7788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F46885D-8F56-4810-A3ED-965B54FE2838}" type="slidenum">
              <a:rPr kumimoji="0" lang="en-US" altLang="en-US" smtClean="0"/>
              <a:pPr>
                <a:spcBef>
                  <a:spcPct val="0"/>
                </a:spcBef>
              </a:pPr>
              <a:t>16</a:t>
            </a:fld>
            <a:endParaRPr kumimoji="0"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5596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4588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1788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8988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6188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3388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30588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7788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CAE2BAC-2BA2-4DE9-88BB-BBD9D80865CA}" type="slidenum">
              <a:rPr kumimoji="0" lang="en-GB" altLang="en-US" smtClean="0"/>
              <a:pPr>
                <a:spcBef>
                  <a:spcPct val="0"/>
                </a:spcBef>
              </a:pPr>
              <a:t>17</a:t>
            </a:fld>
            <a:endParaRPr kumimoji="0"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039530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8A43D49-3B90-4DEE-877D-3AA32F4B8520}" type="slidenum">
              <a:rPr kumimoji="0" lang="en-GB" altLang="en-US"/>
              <a:pPr>
                <a:spcBef>
                  <a:spcPct val="0"/>
                </a:spcBef>
              </a:pPr>
              <a:t>18</a:t>
            </a:fld>
            <a:endParaRPr kumimoji="0" lang="en-GB" altLang="en-US"/>
          </a:p>
        </p:txBody>
      </p:sp>
    </p:spTree>
    <p:extLst>
      <p:ext uri="{BB962C8B-B14F-4D97-AF65-F5344CB8AC3E}">
        <p14:creationId xmlns:p14="http://schemas.microsoft.com/office/powerpoint/2010/main" val="2801115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2BB41DE-59B1-4F0B-A9E0-1A8D1D1F78AA}" type="slidenum">
              <a:rPr kumimoji="0" lang="en-GB" altLang="en-US"/>
              <a:pPr>
                <a:spcBef>
                  <a:spcPct val="0"/>
                </a:spcBef>
              </a:pPr>
              <a:t>19</a:t>
            </a:fld>
            <a:endParaRPr kumimoji="0" lang="en-GB" altLang="en-US"/>
          </a:p>
        </p:txBody>
      </p:sp>
    </p:spTree>
    <p:extLst>
      <p:ext uri="{BB962C8B-B14F-4D97-AF65-F5344CB8AC3E}">
        <p14:creationId xmlns:p14="http://schemas.microsoft.com/office/powerpoint/2010/main" val="1611109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EF4F6A9-8CA3-4C53-85CA-A89BA15E2040}" type="slidenum">
              <a:rPr kumimoji="0" lang="en-US" altLang="en-US"/>
              <a:pPr>
                <a:spcBef>
                  <a:spcPct val="0"/>
                </a:spcBef>
              </a:pPr>
              <a:t>20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3294435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83C9F4F-5198-4017-A683-3E9F3D8F0DCC}" type="slidenum">
              <a:rPr kumimoji="0" lang="en-US" altLang="en-US"/>
              <a:pPr>
                <a:spcBef>
                  <a:spcPct val="0"/>
                </a:spcBef>
              </a:pPr>
              <a:t>21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2842623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E7C022C-4EBB-483F-B1CD-1B65499FDF5F}" type="slidenum">
              <a:rPr kumimoji="0" lang="en-US" altLang="en-US"/>
              <a:pPr>
                <a:spcBef>
                  <a:spcPct val="0"/>
                </a:spcBef>
              </a:pPr>
              <a:t>22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4241780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C55866A-8D6C-4E0B-B971-CCFF70815B3A}" type="slidenum">
              <a:rPr kumimoji="0" lang="en-US" altLang="en-US"/>
              <a:pPr>
                <a:spcBef>
                  <a:spcPct val="0"/>
                </a:spcBef>
              </a:pPr>
              <a:t>23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3650996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0351BCF-7369-432C-8685-133877E77453}" type="slidenum">
              <a:rPr kumimoji="0" lang="en-US" altLang="en-US"/>
              <a:pPr>
                <a:spcBef>
                  <a:spcPct val="0"/>
                </a:spcBef>
              </a:pPr>
              <a:t>24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1895377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4588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1788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8988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6188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3388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30588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7788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B38570B-6635-4E0F-A6D0-1C978EA5FA60}" type="slidenum">
              <a:rPr kumimoji="0" lang="en-US" altLang="en-US" smtClean="0"/>
              <a:pPr>
                <a:spcBef>
                  <a:spcPct val="0"/>
                </a:spcBef>
              </a:pPr>
              <a:t>6</a:t>
            </a:fld>
            <a:endParaRPr kumimoji="0"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44808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4588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1788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8988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6188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3388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30588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7788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F70F90C-474C-41F6-AE76-3BBA3E5C1F01}" type="slidenum">
              <a:rPr kumimoji="0"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25</a:t>
            </a:fld>
            <a:endParaRPr kumimoji="0" lang="en-US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164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F32AC2-A31C-449C-A8E1-BFC6DC48C472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8868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/>
              <a:t>Wednesdays       12-2pm 	           Underground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F32AC2-A31C-449C-A8E1-BFC6DC48C472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5174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b="1" dirty="0" smtClean="0"/>
              <a:t>In Theory - Tuckman's stages of group development(Bruce!)</a:t>
            </a:r>
            <a:endParaRPr lang="en-GB" altLang="en-US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74F29D-566C-4105-9A09-EDBE107C218B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6611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FFBB095-3524-4C3E-96AD-805800AE750E}" type="slidenum">
              <a:rPr kumimoji="0" lang="en-US" altLang="en-US"/>
              <a:pPr>
                <a:spcBef>
                  <a:spcPct val="0"/>
                </a:spcBef>
              </a:pPr>
              <a:t>8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477734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712535B-CF5D-4EE0-8859-4421FDE73155}" type="slidenum">
              <a:rPr kumimoji="0" lang="en-US" altLang="en-US"/>
              <a:pPr>
                <a:spcBef>
                  <a:spcPct val="0"/>
                </a:spcBef>
              </a:pPr>
              <a:t>9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2641481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EBE371C-CF7F-4010-A63B-6CAA68295175}" type="slidenum">
              <a:rPr kumimoji="0" lang="en-US" altLang="en-US"/>
              <a:pPr>
                <a:spcBef>
                  <a:spcPct val="0"/>
                </a:spcBef>
              </a:pPr>
              <a:t>10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2091951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E651351-6A02-4231-884D-7432533E95A8}" type="slidenum">
              <a:rPr kumimoji="0" lang="en-US" altLang="en-US"/>
              <a:pPr>
                <a:spcBef>
                  <a:spcPct val="0"/>
                </a:spcBef>
              </a:pPr>
              <a:t>11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2293183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42B8E6E-8FD3-49C1-99E2-703C01CE68C5}" type="slidenum">
              <a:rPr kumimoji="0" lang="en-US" altLang="en-US"/>
              <a:pPr>
                <a:spcBef>
                  <a:spcPct val="0"/>
                </a:spcBef>
              </a:pPr>
              <a:t>12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720671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F522F70-6501-4EC3-AC5D-7BAC27632345}" type="slidenum">
              <a:rPr kumimoji="0" lang="en-US" altLang="en-US"/>
              <a:pPr>
                <a:spcBef>
                  <a:spcPct val="0"/>
                </a:spcBef>
              </a:pPr>
              <a:t>13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1535437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644008" y="0"/>
            <a:ext cx="4499992" cy="6858000"/>
          </a:xfrm>
          <a:prstGeom prst="rect">
            <a:avLst/>
          </a:prstGeom>
          <a:solidFill>
            <a:srgbClr val="8EB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266578" y="1886850"/>
            <a:ext cx="3877200" cy="96175"/>
            <a:chOff x="5266578" y="1886850"/>
            <a:chExt cx="3877200" cy="9617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5266578" y="1886850"/>
              <a:ext cx="3877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5236761" y="1938025"/>
              <a:ext cx="9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4000" y="1973663"/>
            <a:ext cx="3329786" cy="864000"/>
          </a:xfrm>
        </p:spPr>
        <p:txBody>
          <a:bodyPr/>
          <a:lstStyle>
            <a:lvl1pPr>
              <a:lnSpc>
                <a:spcPts val="34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64000" y="2881399"/>
            <a:ext cx="3330583" cy="720000"/>
          </a:xfrm>
        </p:spPr>
        <p:txBody>
          <a:bodyPr/>
          <a:lstStyle>
            <a:lvl1pPr marL="0" indent="0" algn="l">
              <a:lnSpc>
                <a:spcPts val="1900"/>
              </a:lnSpc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Click to edit Master </a:t>
            </a:r>
            <a:br>
              <a:rPr lang="en-GB" noProof="0" dirty="0" smtClean="0"/>
            </a:br>
            <a:r>
              <a:rPr lang="en-GB" noProof="0" dirty="0" smtClean="0"/>
              <a:t>subtitle style</a:t>
            </a:r>
            <a:endParaRPr lang="en-GB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64162" y="3629942"/>
            <a:ext cx="3330000" cy="252000"/>
          </a:xfrm>
        </p:spPr>
        <p:txBody>
          <a:bodyPr/>
          <a:lstStyle>
            <a:lvl1pPr>
              <a:lnSpc>
                <a:spcPts val="1900"/>
              </a:lnSpc>
              <a:spcAft>
                <a:spcPts val="0"/>
              </a:spcAft>
              <a:defRPr sz="1400" b="1">
                <a:solidFill>
                  <a:schemeClr val="bg1"/>
                </a:solidFill>
              </a:defRPr>
            </a:lvl1pPr>
            <a:lvl2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2pPr>
            <a:lvl3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3pPr>
            <a:lvl4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4pPr>
            <a:lvl5pPr>
              <a:lnSpc>
                <a:spcPts val="1900"/>
              </a:lnSpc>
              <a:buNone/>
              <a:defRPr sz="16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364000" y="3848302"/>
            <a:ext cx="3330000" cy="252000"/>
          </a:xfrm>
        </p:spPr>
        <p:txBody>
          <a:bodyPr/>
          <a:lstStyle>
            <a:lvl1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1pPr>
            <a:lvl2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2pPr>
            <a:lvl3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3pPr>
            <a:lvl4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4pPr>
            <a:lvl5pPr>
              <a:lnSpc>
                <a:spcPts val="1900"/>
              </a:lnSpc>
              <a:spcAft>
                <a:spcPts val="0"/>
              </a:spcAft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 descr="UoS-LOGO-WHITE-236p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8223" y="444172"/>
            <a:ext cx="2124000" cy="531000"/>
          </a:xfrm>
          <a:prstGeom prst="rect">
            <a:avLst/>
          </a:prstGeom>
        </p:spPr>
      </p:pic>
      <p:pic>
        <p:nvPicPr>
          <p:cNvPr id="14" name="Picture 13" descr="BE-THE-DIFFERENCE-WHITE-293_5p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2343" y="6408000"/>
            <a:ext cx="2592000" cy="223448"/>
          </a:xfrm>
          <a:prstGeom prst="rect">
            <a:avLst/>
          </a:prstGeom>
        </p:spPr>
      </p:pic>
      <p:sp>
        <p:nvSpPr>
          <p:cNvPr id="15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644008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730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Career Planning Unit (17LW)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E5359-022F-459D-AEF0-64458981EB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200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Career Planning Unit (17LW)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F0818-E5F7-4B41-9959-28B34B56CF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6054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Career Planning Unit (17LW)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0A076A-AD81-472A-BB6A-2BF34D1C87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4261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Career Planning Unit (17LW)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405E76-B679-4731-928C-F430BEA94A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711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644008" y="0"/>
            <a:ext cx="4499992" cy="6858000"/>
          </a:xfrm>
          <a:prstGeom prst="rect">
            <a:avLst/>
          </a:prstGeom>
          <a:solidFill>
            <a:srgbClr val="376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266578" y="1886850"/>
            <a:ext cx="3877200" cy="96175"/>
            <a:chOff x="5266578" y="1886850"/>
            <a:chExt cx="3877200" cy="96175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5266578" y="1886850"/>
              <a:ext cx="3877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5236761" y="1938025"/>
              <a:ext cx="9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4000" y="1973663"/>
            <a:ext cx="3329786" cy="864000"/>
          </a:xfrm>
        </p:spPr>
        <p:txBody>
          <a:bodyPr/>
          <a:lstStyle>
            <a:lvl1pPr>
              <a:lnSpc>
                <a:spcPts val="34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64000" y="2881399"/>
            <a:ext cx="3330583" cy="720000"/>
          </a:xfrm>
        </p:spPr>
        <p:txBody>
          <a:bodyPr/>
          <a:lstStyle>
            <a:lvl1pPr marL="0" indent="0" algn="l">
              <a:lnSpc>
                <a:spcPts val="1900"/>
              </a:lnSpc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Click to edit Master </a:t>
            </a:r>
            <a:br>
              <a:rPr lang="en-GB" noProof="0" dirty="0" smtClean="0"/>
            </a:br>
            <a:r>
              <a:rPr lang="en-GB" noProof="0" dirty="0" smtClean="0"/>
              <a:t>subtitle style</a:t>
            </a:r>
            <a:endParaRPr lang="en-GB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64162" y="3629942"/>
            <a:ext cx="3330000" cy="252000"/>
          </a:xfrm>
        </p:spPr>
        <p:txBody>
          <a:bodyPr/>
          <a:lstStyle>
            <a:lvl1pPr>
              <a:lnSpc>
                <a:spcPts val="1900"/>
              </a:lnSpc>
              <a:spcAft>
                <a:spcPts val="0"/>
              </a:spcAft>
              <a:defRPr sz="1400" b="1">
                <a:solidFill>
                  <a:schemeClr val="bg1"/>
                </a:solidFill>
              </a:defRPr>
            </a:lvl1pPr>
            <a:lvl2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2pPr>
            <a:lvl3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3pPr>
            <a:lvl4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4pPr>
            <a:lvl5pPr>
              <a:lnSpc>
                <a:spcPts val="1900"/>
              </a:lnSpc>
              <a:buNone/>
              <a:defRPr sz="16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364000" y="3848302"/>
            <a:ext cx="3330000" cy="252000"/>
          </a:xfrm>
        </p:spPr>
        <p:txBody>
          <a:bodyPr/>
          <a:lstStyle>
            <a:lvl1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1pPr>
            <a:lvl2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2pPr>
            <a:lvl3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3pPr>
            <a:lvl4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4pPr>
            <a:lvl5pPr>
              <a:lnSpc>
                <a:spcPts val="1900"/>
              </a:lnSpc>
              <a:spcAft>
                <a:spcPts val="0"/>
              </a:spcAft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 descr="UoS-LOGO-WHITE-236p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8223" y="444172"/>
            <a:ext cx="2124000" cy="531000"/>
          </a:xfrm>
          <a:prstGeom prst="rect">
            <a:avLst/>
          </a:prstGeom>
        </p:spPr>
      </p:pic>
      <p:pic>
        <p:nvPicPr>
          <p:cNvPr id="14" name="Picture 13" descr="BE-THE-DIFFERENCE-WHITE-293_5p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2343" y="6408000"/>
            <a:ext cx="2592000" cy="223448"/>
          </a:xfrm>
          <a:prstGeom prst="rect">
            <a:avLst/>
          </a:prstGeom>
        </p:spPr>
      </p:pic>
      <p:sp>
        <p:nvSpPr>
          <p:cNvPr id="15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644008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76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No Image)">
    <p:bg>
      <p:bgPr>
        <a:solidFill>
          <a:srgbClr val="376F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58294" y="1877324"/>
            <a:ext cx="8784000" cy="96175"/>
            <a:chOff x="358294" y="1877324"/>
            <a:chExt cx="8784000" cy="9617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58294" y="1877324"/>
              <a:ext cx="8784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5400000">
              <a:off x="326158" y="1928499"/>
              <a:ext cx="9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0126" y="1973663"/>
            <a:ext cx="8244000" cy="864000"/>
          </a:xfrm>
        </p:spPr>
        <p:txBody>
          <a:bodyPr/>
          <a:lstStyle>
            <a:lvl1pPr>
              <a:lnSpc>
                <a:spcPts val="34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0125" y="2881399"/>
            <a:ext cx="8244000" cy="720000"/>
          </a:xfrm>
        </p:spPr>
        <p:txBody>
          <a:bodyPr/>
          <a:lstStyle>
            <a:lvl1pPr marL="0" indent="0" algn="l">
              <a:lnSpc>
                <a:spcPts val="1900"/>
              </a:lnSpc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Click to edit Master </a:t>
            </a:r>
            <a:br>
              <a:rPr lang="en-GB" noProof="0" dirty="0" smtClean="0"/>
            </a:br>
            <a:r>
              <a:rPr lang="en-GB" noProof="0" dirty="0" smtClean="0"/>
              <a:t>subtitle style</a:t>
            </a:r>
            <a:endParaRPr lang="en-GB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0126" y="3629942"/>
            <a:ext cx="8244000" cy="252000"/>
          </a:xfrm>
        </p:spPr>
        <p:txBody>
          <a:bodyPr/>
          <a:lstStyle>
            <a:lvl1pPr>
              <a:lnSpc>
                <a:spcPts val="1900"/>
              </a:lnSpc>
              <a:spcAft>
                <a:spcPts val="0"/>
              </a:spcAft>
              <a:defRPr sz="1400" b="1">
                <a:solidFill>
                  <a:schemeClr val="bg1"/>
                </a:solidFill>
              </a:defRPr>
            </a:lvl1pPr>
            <a:lvl2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2pPr>
            <a:lvl3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3pPr>
            <a:lvl4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4pPr>
            <a:lvl5pPr>
              <a:lnSpc>
                <a:spcPts val="1900"/>
              </a:lnSpc>
              <a:buNone/>
              <a:defRPr sz="16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0126" y="3848302"/>
            <a:ext cx="8244000" cy="252000"/>
          </a:xfrm>
        </p:spPr>
        <p:txBody>
          <a:bodyPr/>
          <a:lstStyle>
            <a:lvl1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1pPr>
            <a:lvl2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2pPr>
            <a:lvl3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3pPr>
            <a:lvl4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4pPr>
            <a:lvl5pPr>
              <a:lnSpc>
                <a:spcPts val="1900"/>
              </a:lnSpc>
              <a:spcAft>
                <a:spcPts val="0"/>
              </a:spcAft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 descr="UoS-LOGO-WHITE-236p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8223" y="444172"/>
            <a:ext cx="2124000" cy="531000"/>
          </a:xfrm>
          <a:prstGeom prst="rect">
            <a:avLst/>
          </a:prstGeom>
        </p:spPr>
      </p:pic>
      <p:pic>
        <p:nvPicPr>
          <p:cNvPr id="14" name="Picture 13" descr="BE-THE-DIFFERENCE-WHITE-293_5p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2343" y="6408000"/>
            <a:ext cx="2592000" cy="2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18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(Image)">
    <p:bg>
      <p:bgPr>
        <a:solidFill>
          <a:srgbClr val="376F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57989" y="1877324"/>
            <a:ext cx="2905200" cy="96175"/>
            <a:chOff x="357989" y="1877324"/>
            <a:chExt cx="2905200" cy="9617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57989" y="1877324"/>
              <a:ext cx="2905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326158" y="1928499"/>
              <a:ext cx="9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1970402"/>
            <a:ext cx="2592000" cy="11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3160722"/>
            <a:ext cx="2592000" cy="27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216000" indent="-216000">
              <a:defRPr>
                <a:solidFill>
                  <a:schemeClr val="bg1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58438" y="0"/>
            <a:ext cx="5886000" cy="597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pic>
        <p:nvPicPr>
          <p:cNvPr id="11" name="Picture 10" descr="UoS-LOGO-WHITE-236p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400" y="6235200"/>
            <a:ext cx="1438537" cy="359634"/>
          </a:xfrm>
          <a:prstGeom prst="rect">
            <a:avLst/>
          </a:prstGeom>
        </p:spPr>
      </p:pic>
      <p:pic>
        <p:nvPicPr>
          <p:cNvPr id="14" name="Picture 13" descr="BE-THE-DIFFERENCE-WHITE-293_5p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2343" y="6408000"/>
            <a:ext cx="2592000" cy="2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8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(No Image)">
    <p:bg>
      <p:bgPr>
        <a:solidFill>
          <a:srgbClr val="376F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58294" y="1877324"/>
            <a:ext cx="8784000" cy="96175"/>
            <a:chOff x="358294" y="1877324"/>
            <a:chExt cx="8784000" cy="9617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58294" y="1877324"/>
              <a:ext cx="8784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326158" y="1928499"/>
              <a:ext cx="9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1970402"/>
            <a:ext cx="8280000" cy="11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3160722"/>
            <a:ext cx="8280000" cy="27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216000" indent="-216000">
              <a:defRPr>
                <a:solidFill>
                  <a:schemeClr val="bg1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pic>
        <p:nvPicPr>
          <p:cNvPr id="11" name="Picture 10" descr="UoS-LOGO-WHITE-236p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400" y="6235200"/>
            <a:ext cx="1438537" cy="359634"/>
          </a:xfrm>
          <a:prstGeom prst="rect">
            <a:avLst/>
          </a:prstGeom>
        </p:spPr>
      </p:pic>
      <p:pic>
        <p:nvPicPr>
          <p:cNvPr id="14" name="Picture 13" descr="BE-THE-DIFFERENCE-WHITE-293_5p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2343" y="6408000"/>
            <a:ext cx="2592000" cy="2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48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Large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" y="0"/>
            <a:ext cx="3276000" cy="5976000"/>
          </a:xfrm>
          <a:prstGeom prst="rect">
            <a:avLst/>
          </a:prstGeom>
          <a:solidFill>
            <a:srgbClr val="376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400"/>
            <a:ext cx="2592000" cy="133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827406"/>
            <a:ext cx="2592000" cy="403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216000" indent="-216000">
              <a:defRPr>
                <a:solidFill>
                  <a:schemeClr val="bg1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58438" y="0"/>
            <a:ext cx="5886000" cy="59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6221840"/>
            <a:ext cx="1560259" cy="4103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1" t="37131" r="8754" b="38116"/>
          <a:stretch/>
        </p:blipFill>
        <p:spPr>
          <a:xfrm>
            <a:off x="6650172" y="6362371"/>
            <a:ext cx="2494266" cy="2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86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Text &amp;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76FB4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746E64"/>
                </a:solidFill>
              </a:defRPr>
            </a:lvl1pPr>
            <a:lvl2pPr>
              <a:defRPr>
                <a:solidFill>
                  <a:srgbClr val="746E64"/>
                </a:solidFill>
              </a:defRPr>
            </a:lvl2pPr>
            <a:lvl3pPr marL="216000" indent="-216000">
              <a:defRPr>
                <a:solidFill>
                  <a:srgbClr val="746E64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rgbClr val="746E64"/>
                </a:solidFill>
              </a:defRPr>
            </a:lvl4pPr>
            <a:lvl5pPr>
              <a:defRPr>
                <a:solidFill>
                  <a:srgbClr val="746E64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61426" y="0"/>
            <a:ext cx="4464000" cy="59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6221840"/>
            <a:ext cx="1560259" cy="410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1" t="37131" r="8754" b="38116"/>
          <a:stretch/>
        </p:blipFill>
        <p:spPr>
          <a:xfrm>
            <a:off x="6650172" y="6362371"/>
            <a:ext cx="2494266" cy="2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No Image)">
    <p:bg>
      <p:bgPr>
        <a:solidFill>
          <a:srgbClr val="8EBB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58294" y="1877324"/>
            <a:ext cx="8784000" cy="96175"/>
            <a:chOff x="358294" y="1877324"/>
            <a:chExt cx="8784000" cy="9617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58294" y="1877324"/>
              <a:ext cx="8784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5400000">
              <a:off x="326158" y="1928499"/>
              <a:ext cx="9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0126" y="1973663"/>
            <a:ext cx="8244000" cy="864000"/>
          </a:xfrm>
        </p:spPr>
        <p:txBody>
          <a:bodyPr/>
          <a:lstStyle>
            <a:lvl1pPr>
              <a:lnSpc>
                <a:spcPts val="34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0125" y="2881399"/>
            <a:ext cx="8244000" cy="720000"/>
          </a:xfrm>
        </p:spPr>
        <p:txBody>
          <a:bodyPr/>
          <a:lstStyle>
            <a:lvl1pPr marL="0" indent="0" algn="l">
              <a:lnSpc>
                <a:spcPts val="1900"/>
              </a:lnSpc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Click to edit Master </a:t>
            </a:r>
            <a:br>
              <a:rPr lang="en-GB" noProof="0" dirty="0" smtClean="0"/>
            </a:br>
            <a:r>
              <a:rPr lang="en-GB" noProof="0" dirty="0" smtClean="0"/>
              <a:t>subtitle style</a:t>
            </a:r>
            <a:endParaRPr lang="en-GB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0126" y="3629942"/>
            <a:ext cx="8244000" cy="252000"/>
          </a:xfrm>
        </p:spPr>
        <p:txBody>
          <a:bodyPr/>
          <a:lstStyle>
            <a:lvl1pPr>
              <a:lnSpc>
                <a:spcPts val="1900"/>
              </a:lnSpc>
              <a:spcAft>
                <a:spcPts val="0"/>
              </a:spcAft>
              <a:defRPr sz="1400" b="1">
                <a:solidFill>
                  <a:schemeClr val="bg1"/>
                </a:solidFill>
              </a:defRPr>
            </a:lvl1pPr>
            <a:lvl2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2pPr>
            <a:lvl3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3pPr>
            <a:lvl4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4pPr>
            <a:lvl5pPr>
              <a:lnSpc>
                <a:spcPts val="1900"/>
              </a:lnSpc>
              <a:buNone/>
              <a:defRPr sz="16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0126" y="3848302"/>
            <a:ext cx="8244000" cy="252000"/>
          </a:xfrm>
        </p:spPr>
        <p:txBody>
          <a:bodyPr/>
          <a:lstStyle>
            <a:lvl1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1pPr>
            <a:lvl2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2pPr>
            <a:lvl3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3pPr>
            <a:lvl4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4pPr>
            <a:lvl5pPr>
              <a:lnSpc>
                <a:spcPts val="1900"/>
              </a:lnSpc>
              <a:spcAft>
                <a:spcPts val="0"/>
              </a:spcAft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 descr="UoS-LOGO-WHITE-236p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8223" y="444172"/>
            <a:ext cx="2124000" cy="531000"/>
          </a:xfrm>
          <a:prstGeom prst="rect">
            <a:avLst/>
          </a:prstGeom>
        </p:spPr>
      </p:pic>
      <p:pic>
        <p:nvPicPr>
          <p:cNvPr id="14" name="Picture 13" descr="BE-THE-DIFFERENCE-WHITE-293_5p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2343" y="6408000"/>
            <a:ext cx="2592000" cy="2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16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Text, Image, &amp;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672470" y="3754204"/>
            <a:ext cx="4464000" cy="2232000"/>
          </a:xfrm>
          <a:prstGeom prst="rect">
            <a:avLst/>
          </a:prstGeom>
          <a:solidFill>
            <a:srgbClr val="376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76FB4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ts val="2800"/>
              </a:lnSpc>
              <a:defRPr sz="2400" b="0">
                <a:solidFill>
                  <a:srgbClr val="746E64"/>
                </a:solidFill>
              </a:defRPr>
            </a:lvl1pPr>
            <a:lvl2pPr>
              <a:defRPr>
                <a:solidFill>
                  <a:srgbClr val="746E64"/>
                </a:solidFill>
              </a:defRPr>
            </a:lvl2pPr>
            <a:lvl3pPr marL="216000" indent="-216000">
              <a:defRPr>
                <a:solidFill>
                  <a:srgbClr val="746E64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rgbClr val="746E64"/>
                </a:solidFill>
              </a:defRPr>
            </a:lvl4pPr>
            <a:lvl5pPr>
              <a:defRPr>
                <a:solidFill>
                  <a:srgbClr val="746E64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61426" y="0"/>
            <a:ext cx="4464000" cy="3744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76056" y="3984675"/>
            <a:ext cx="3240857" cy="1836000"/>
          </a:xfrm>
        </p:spPr>
        <p:txBody>
          <a:bodyPr/>
          <a:lstStyle>
            <a:lvl1pPr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 sz="7200" b="0" baseline="-30000">
                <a:solidFill>
                  <a:schemeClr val="bg1"/>
                </a:solidFill>
              </a:defRPr>
            </a:lvl1pPr>
            <a:lvl2pPr marL="270000" indent="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0" indent="0" algn="r">
              <a:lnSpc>
                <a:spcPts val="2000"/>
              </a:lnSpc>
              <a:buNone/>
              <a:defRPr sz="7200" baseline="-36000">
                <a:solidFill>
                  <a:schemeClr val="bg1"/>
                </a:solidFill>
              </a:defRPr>
            </a:lvl3pPr>
            <a:lvl4pPr marL="269875" indent="0">
              <a:buNone/>
              <a:defRPr sz="1050" b="1"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“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”</a:t>
            </a:r>
          </a:p>
          <a:p>
            <a:pPr lvl="3"/>
            <a:r>
              <a:rPr lang="en-US" dirty="0" smtClean="0"/>
              <a:t>Fourth level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6221840"/>
            <a:ext cx="1560259" cy="4103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1" t="37131" r="8754" b="38116"/>
          <a:stretch/>
        </p:blipFill>
        <p:spPr>
          <a:xfrm>
            <a:off x="6650172" y="6362371"/>
            <a:ext cx="2494266" cy="2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763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400"/>
            <a:ext cx="8280000" cy="1332000"/>
          </a:xfrm>
        </p:spPr>
        <p:txBody>
          <a:bodyPr/>
          <a:lstStyle>
            <a:lvl1pPr>
              <a:defRPr>
                <a:solidFill>
                  <a:srgbClr val="376FB4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827406"/>
            <a:ext cx="8280000" cy="4140000"/>
          </a:xfrm>
        </p:spPr>
        <p:txBody>
          <a:bodyPr/>
          <a:lstStyle>
            <a:lvl1pPr>
              <a:lnSpc>
                <a:spcPts val="2800"/>
              </a:lnSpc>
              <a:defRPr sz="2400" b="0">
                <a:solidFill>
                  <a:srgbClr val="376FB4"/>
                </a:solidFill>
              </a:defRPr>
            </a:lvl1pPr>
            <a:lvl2pPr>
              <a:defRPr>
                <a:solidFill>
                  <a:srgbClr val="746E64"/>
                </a:solidFill>
              </a:defRPr>
            </a:lvl2pPr>
            <a:lvl3pPr marL="216000" indent="-216000">
              <a:defRPr>
                <a:solidFill>
                  <a:srgbClr val="746E64"/>
                </a:solidFill>
              </a:defRPr>
            </a:lvl3pPr>
            <a:lvl4pPr marL="396000" indent="-216000">
              <a:buFont typeface="Symbol" pitchFamily="18" charset="2"/>
              <a:buChar char=""/>
              <a:defRPr/>
            </a:lvl4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6221840"/>
            <a:ext cx="1560259" cy="4103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1" t="37131" r="8754" b="38116"/>
          <a:stretch/>
        </p:blipFill>
        <p:spPr>
          <a:xfrm>
            <a:off x="6650172" y="6362371"/>
            <a:ext cx="2494266" cy="2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8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Text and Image Elem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4715998" cy="5976000"/>
          </a:xfrm>
          <a:prstGeom prst="rect">
            <a:avLst/>
          </a:prstGeom>
          <a:solidFill>
            <a:srgbClr val="376FB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72470" y="0"/>
            <a:ext cx="4471529" cy="5976000"/>
          </a:xfrm>
          <a:prstGeom prst="rect">
            <a:avLst/>
          </a:prstGeom>
          <a:solidFill>
            <a:srgbClr val="376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83" y="431400"/>
            <a:ext cx="3348000" cy="133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4583" y="1809988"/>
            <a:ext cx="3348000" cy="3996000"/>
          </a:xfrm>
        </p:spPr>
        <p:txBody>
          <a:bodyPr/>
          <a:lstStyle>
            <a:lvl1pPr>
              <a:lnSpc>
                <a:spcPts val="2200"/>
              </a:lnSpc>
              <a:defRPr sz="16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216000" indent="-216000">
              <a:defRPr>
                <a:solidFill>
                  <a:schemeClr val="bg1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7544" y="404664"/>
            <a:ext cx="3744416" cy="5400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6221840"/>
            <a:ext cx="1560259" cy="4103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1" t="37131" r="8754" b="38116"/>
          <a:stretch/>
        </p:blipFill>
        <p:spPr>
          <a:xfrm>
            <a:off x="6650172" y="6362371"/>
            <a:ext cx="2494266" cy="2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493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644008" y="0"/>
            <a:ext cx="4499992" cy="6858000"/>
          </a:xfrm>
          <a:prstGeom prst="rect">
            <a:avLst/>
          </a:prstGeom>
          <a:solidFill>
            <a:srgbClr val="B40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266578" y="1886850"/>
            <a:ext cx="3877200" cy="96175"/>
            <a:chOff x="5266578" y="1886850"/>
            <a:chExt cx="3877200" cy="9617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5266578" y="1886850"/>
              <a:ext cx="3877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5236761" y="1938025"/>
              <a:ext cx="9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4000" y="1973663"/>
            <a:ext cx="3329786" cy="864000"/>
          </a:xfrm>
        </p:spPr>
        <p:txBody>
          <a:bodyPr/>
          <a:lstStyle>
            <a:lvl1pPr>
              <a:lnSpc>
                <a:spcPts val="34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64000" y="2881399"/>
            <a:ext cx="3330583" cy="720000"/>
          </a:xfrm>
        </p:spPr>
        <p:txBody>
          <a:bodyPr/>
          <a:lstStyle>
            <a:lvl1pPr marL="0" indent="0" algn="l">
              <a:lnSpc>
                <a:spcPts val="1900"/>
              </a:lnSpc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Click to edit Master </a:t>
            </a:r>
            <a:br>
              <a:rPr lang="en-GB" noProof="0" dirty="0" smtClean="0"/>
            </a:br>
            <a:r>
              <a:rPr lang="en-GB" noProof="0" dirty="0" smtClean="0"/>
              <a:t>subtitle style</a:t>
            </a:r>
            <a:endParaRPr lang="en-GB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64162" y="3629942"/>
            <a:ext cx="3330000" cy="252000"/>
          </a:xfrm>
        </p:spPr>
        <p:txBody>
          <a:bodyPr/>
          <a:lstStyle>
            <a:lvl1pPr>
              <a:lnSpc>
                <a:spcPts val="1900"/>
              </a:lnSpc>
              <a:spcAft>
                <a:spcPts val="0"/>
              </a:spcAft>
              <a:defRPr sz="1400" b="1">
                <a:solidFill>
                  <a:schemeClr val="bg1"/>
                </a:solidFill>
              </a:defRPr>
            </a:lvl1pPr>
            <a:lvl2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2pPr>
            <a:lvl3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3pPr>
            <a:lvl4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4pPr>
            <a:lvl5pPr>
              <a:lnSpc>
                <a:spcPts val="1900"/>
              </a:lnSpc>
              <a:buNone/>
              <a:defRPr sz="16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364000" y="3848302"/>
            <a:ext cx="3330000" cy="252000"/>
          </a:xfrm>
        </p:spPr>
        <p:txBody>
          <a:bodyPr/>
          <a:lstStyle>
            <a:lvl1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1pPr>
            <a:lvl2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2pPr>
            <a:lvl3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3pPr>
            <a:lvl4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4pPr>
            <a:lvl5pPr>
              <a:lnSpc>
                <a:spcPts val="1900"/>
              </a:lnSpc>
              <a:spcAft>
                <a:spcPts val="0"/>
              </a:spcAft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 descr="UoS-LOGO-WHITE-236p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8223" y="444172"/>
            <a:ext cx="2124000" cy="531000"/>
          </a:xfrm>
          <a:prstGeom prst="rect">
            <a:avLst/>
          </a:prstGeom>
        </p:spPr>
      </p:pic>
      <p:pic>
        <p:nvPicPr>
          <p:cNvPr id="14" name="Picture 13" descr="BE-THE-DIFFERENCE-WHITE-293_5p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2343" y="6408000"/>
            <a:ext cx="2592000" cy="223448"/>
          </a:xfrm>
          <a:prstGeom prst="rect">
            <a:avLst/>
          </a:prstGeom>
        </p:spPr>
      </p:pic>
      <p:sp>
        <p:nvSpPr>
          <p:cNvPr id="15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644008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5631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No Image)">
    <p:bg>
      <p:bgPr>
        <a:solidFill>
          <a:srgbClr val="B400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58294" y="1877324"/>
            <a:ext cx="8784000" cy="96175"/>
            <a:chOff x="358294" y="1877324"/>
            <a:chExt cx="8784000" cy="9617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58294" y="1877324"/>
              <a:ext cx="8784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5400000">
              <a:off x="326158" y="1928499"/>
              <a:ext cx="9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0126" y="1973663"/>
            <a:ext cx="8244000" cy="864000"/>
          </a:xfrm>
        </p:spPr>
        <p:txBody>
          <a:bodyPr/>
          <a:lstStyle>
            <a:lvl1pPr>
              <a:lnSpc>
                <a:spcPts val="34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0125" y="2881399"/>
            <a:ext cx="8244000" cy="720000"/>
          </a:xfrm>
        </p:spPr>
        <p:txBody>
          <a:bodyPr/>
          <a:lstStyle>
            <a:lvl1pPr marL="0" indent="0" algn="l">
              <a:lnSpc>
                <a:spcPts val="1900"/>
              </a:lnSpc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Click to edit Master </a:t>
            </a:r>
            <a:br>
              <a:rPr lang="en-GB" noProof="0" dirty="0" smtClean="0"/>
            </a:br>
            <a:r>
              <a:rPr lang="en-GB" noProof="0" dirty="0" smtClean="0"/>
              <a:t>subtitle style</a:t>
            </a:r>
            <a:endParaRPr lang="en-GB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0126" y="3629942"/>
            <a:ext cx="8244000" cy="252000"/>
          </a:xfrm>
        </p:spPr>
        <p:txBody>
          <a:bodyPr/>
          <a:lstStyle>
            <a:lvl1pPr>
              <a:lnSpc>
                <a:spcPts val="1900"/>
              </a:lnSpc>
              <a:spcAft>
                <a:spcPts val="0"/>
              </a:spcAft>
              <a:defRPr sz="1400" b="1">
                <a:solidFill>
                  <a:schemeClr val="bg1"/>
                </a:solidFill>
              </a:defRPr>
            </a:lvl1pPr>
            <a:lvl2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2pPr>
            <a:lvl3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3pPr>
            <a:lvl4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4pPr>
            <a:lvl5pPr>
              <a:lnSpc>
                <a:spcPts val="1900"/>
              </a:lnSpc>
              <a:buNone/>
              <a:defRPr sz="16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0126" y="3848302"/>
            <a:ext cx="8244000" cy="252000"/>
          </a:xfrm>
        </p:spPr>
        <p:txBody>
          <a:bodyPr/>
          <a:lstStyle>
            <a:lvl1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1pPr>
            <a:lvl2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2pPr>
            <a:lvl3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3pPr>
            <a:lvl4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4pPr>
            <a:lvl5pPr>
              <a:lnSpc>
                <a:spcPts val="1900"/>
              </a:lnSpc>
              <a:spcAft>
                <a:spcPts val="0"/>
              </a:spcAft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 descr="UoS-LOGO-WHITE-236p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8223" y="444172"/>
            <a:ext cx="2124000" cy="531000"/>
          </a:xfrm>
          <a:prstGeom prst="rect">
            <a:avLst/>
          </a:prstGeom>
        </p:spPr>
      </p:pic>
      <p:pic>
        <p:nvPicPr>
          <p:cNvPr id="14" name="Picture 13" descr="BE-THE-DIFFERENCE-WHITE-293_5p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2343" y="6408000"/>
            <a:ext cx="2592000" cy="2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920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(Image)">
    <p:bg>
      <p:bgPr>
        <a:solidFill>
          <a:srgbClr val="B400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57989" y="1877324"/>
            <a:ext cx="2905200" cy="96175"/>
            <a:chOff x="357989" y="1877324"/>
            <a:chExt cx="2905200" cy="96175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357989" y="1877324"/>
              <a:ext cx="2905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326158" y="1928499"/>
              <a:ext cx="9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1970402"/>
            <a:ext cx="2592000" cy="11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3160722"/>
            <a:ext cx="2592000" cy="27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216000" indent="-216000">
              <a:defRPr>
                <a:solidFill>
                  <a:schemeClr val="bg1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58438" y="0"/>
            <a:ext cx="5886000" cy="597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pic>
        <p:nvPicPr>
          <p:cNvPr id="11" name="Picture 10" descr="UoS-LOGO-WHITE-236p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400" y="6235200"/>
            <a:ext cx="1438537" cy="359634"/>
          </a:xfrm>
          <a:prstGeom prst="rect">
            <a:avLst/>
          </a:prstGeom>
        </p:spPr>
      </p:pic>
      <p:pic>
        <p:nvPicPr>
          <p:cNvPr id="14" name="Picture 13" descr="BE-THE-DIFFERENCE-WHITE-293_5p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2343" y="6408000"/>
            <a:ext cx="2592000" cy="2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178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(No Image)">
    <p:bg>
      <p:bgPr>
        <a:solidFill>
          <a:srgbClr val="B400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58294" y="1877324"/>
            <a:ext cx="8784000" cy="96175"/>
            <a:chOff x="358294" y="1877324"/>
            <a:chExt cx="8784000" cy="96175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358294" y="1877324"/>
              <a:ext cx="8784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326158" y="1928499"/>
              <a:ext cx="9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1970402"/>
            <a:ext cx="8280000" cy="11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3160722"/>
            <a:ext cx="8280000" cy="27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216000" indent="-216000">
              <a:defRPr>
                <a:solidFill>
                  <a:schemeClr val="bg1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pic>
        <p:nvPicPr>
          <p:cNvPr id="11" name="Picture 10" descr="UoS-LOGO-WHITE-236p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400" y="6235200"/>
            <a:ext cx="1438537" cy="359634"/>
          </a:xfrm>
          <a:prstGeom prst="rect">
            <a:avLst/>
          </a:prstGeom>
        </p:spPr>
      </p:pic>
      <p:pic>
        <p:nvPicPr>
          <p:cNvPr id="14" name="Picture 13" descr="BE-THE-DIFFERENCE-WHITE-293_5p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2343" y="6408000"/>
            <a:ext cx="2592000" cy="2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203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Large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" y="0"/>
            <a:ext cx="3276000" cy="5976000"/>
          </a:xfrm>
          <a:prstGeom prst="rect">
            <a:avLst/>
          </a:prstGeom>
          <a:solidFill>
            <a:srgbClr val="B40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400"/>
            <a:ext cx="2592000" cy="133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827406"/>
            <a:ext cx="2592000" cy="403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216000" indent="-216000">
              <a:defRPr>
                <a:solidFill>
                  <a:schemeClr val="bg1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58438" y="0"/>
            <a:ext cx="5886000" cy="59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6221840"/>
            <a:ext cx="1560259" cy="4103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1" t="37131" r="8754" b="38116"/>
          <a:stretch/>
        </p:blipFill>
        <p:spPr>
          <a:xfrm>
            <a:off x="6650172" y="6362371"/>
            <a:ext cx="2494266" cy="2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766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Text &amp;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40053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746E64"/>
                </a:solidFill>
              </a:defRPr>
            </a:lvl1pPr>
            <a:lvl2pPr>
              <a:defRPr>
                <a:solidFill>
                  <a:srgbClr val="746E64"/>
                </a:solidFill>
              </a:defRPr>
            </a:lvl2pPr>
            <a:lvl3pPr marL="216000" indent="-216000">
              <a:defRPr>
                <a:solidFill>
                  <a:srgbClr val="746E64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rgbClr val="746E64"/>
                </a:solidFill>
              </a:defRPr>
            </a:lvl4pPr>
            <a:lvl5pPr>
              <a:defRPr>
                <a:solidFill>
                  <a:srgbClr val="746E64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61426" y="0"/>
            <a:ext cx="4464000" cy="59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6221840"/>
            <a:ext cx="1560259" cy="410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1" t="37131" r="8754" b="38116"/>
          <a:stretch/>
        </p:blipFill>
        <p:spPr>
          <a:xfrm>
            <a:off x="6650172" y="6362371"/>
            <a:ext cx="2494266" cy="2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297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Text, Image, &amp;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672470" y="3754204"/>
            <a:ext cx="4464000" cy="2232000"/>
          </a:xfrm>
          <a:prstGeom prst="rect">
            <a:avLst/>
          </a:prstGeom>
          <a:solidFill>
            <a:srgbClr val="B40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40053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ts val="2800"/>
              </a:lnSpc>
              <a:defRPr sz="2400" b="0">
                <a:solidFill>
                  <a:srgbClr val="746E64"/>
                </a:solidFill>
              </a:defRPr>
            </a:lvl1pPr>
            <a:lvl2pPr>
              <a:defRPr>
                <a:solidFill>
                  <a:srgbClr val="746E64"/>
                </a:solidFill>
              </a:defRPr>
            </a:lvl2pPr>
            <a:lvl3pPr marL="216000" indent="-216000">
              <a:defRPr>
                <a:solidFill>
                  <a:srgbClr val="746E64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rgbClr val="746E64"/>
                </a:solidFill>
              </a:defRPr>
            </a:lvl4pPr>
            <a:lvl5pPr>
              <a:defRPr>
                <a:solidFill>
                  <a:srgbClr val="746E64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61426" y="0"/>
            <a:ext cx="4464000" cy="3744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76056" y="3984675"/>
            <a:ext cx="3240857" cy="1836000"/>
          </a:xfrm>
        </p:spPr>
        <p:txBody>
          <a:bodyPr/>
          <a:lstStyle>
            <a:lvl1pPr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 sz="7200" b="0" baseline="-30000">
                <a:solidFill>
                  <a:schemeClr val="bg1"/>
                </a:solidFill>
              </a:defRPr>
            </a:lvl1pPr>
            <a:lvl2pPr marL="270000" indent="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0" indent="0" algn="r">
              <a:lnSpc>
                <a:spcPts val="2000"/>
              </a:lnSpc>
              <a:buNone/>
              <a:defRPr sz="7200" baseline="-36000">
                <a:solidFill>
                  <a:schemeClr val="bg1"/>
                </a:solidFill>
              </a:defRPr>
            </a:lvl3pPr>
            <a:lvl4pPr marL="269875" indent="0">
              <a:buNone/>
              <a:defRPr sz="1050" b="1"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“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”</a:t>
            </a:r>
          </a:p>
          <a:p>
            <a:pPr lvl="3"/>
            <a:r>
              <a:rPr lang="en-US" dirty="0" smtClean="0"/>
              <a:t>Fourth level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6221840"/>
            <a:ext cx="1560259" cy="4103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1" t="37131" r="8754" b="38116"/>
          <a:stretch/>
        </p:blipFill>
        <p:spPr>
          <a:xfrm>
            <a:off x="6650172" y="6362371"/>
            <a:ext cx="2494266" cy="2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63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(Image)">
    <p:bg>
      <p:bgPr>
        <a:solidFill>
          <a:srgbClr val="8EBB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1970402"/>
            <a:ext cx="2592000" cy="11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3160722"/>
            <a:ext cx="2592000" cy="27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216000" indent="-216000">
              <a:defRPr>
                <a:solidFill>
                  <a:schemeClr val="bg1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58438" y="0"/>
            <a:ext cx="5886000" cy="5976000"/>
          </a:xfrm>
          <a:solidFill>
            <a:schemeClr val="bg1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pic>
        <p:nvPicPr>
          <p:cNvPr id="11" name="Picture 10" descr="UoS-LOGO-WHITE-236p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400" y="6235200"/>
            <a:ext cx="1438537" cy="359634"/>
          </a:xfrm>
          <a:prstGeom prst="rect">
            <a:avLst/>
          </a:prstGeom>
        </p:spPr>
      </p:pic>
      <p:pic>
        <p:nvPicPr>
          <p:cNvPr id="14" name="Picture 13" descr="BE-THE-DIFFERENCE-WHITE-293_5p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2343" y="6408000"/>
            <a:ext cx="2592000" cy="22344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57989" y="1877324"/>
            <a:ext cx="2905200" cy="96175"/>
            <a:chOff x="357989" y="1877324"/>
            <a:chExt cx="2905200" cy="9617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57989" y="1877324"/>
              <a:ext cx="2905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326158" y="1928499"/>
              <a:ext cx="9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56776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400"/>
            <a:ext cx="8280000" cy="1332000"/>
          </a:xfrm>
        </p:spPr>
        <p:txBody>
          <a:bodyPr/>
          <a:lstStyle>
            <a:lvl1pPr>
              <a:defRPr>
                <a:solidFill>
                  <a:srgbClr val="B40053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827406"/>
            <a:ext cx="8280000" cy="4140000"/>
          </a:xfrm>
        </p:spPr>
        <p:txBody>
          <a:bodyPr/>
          <a:lstStyle>
            <a:lvl1pPr>
              <a:lnSpc>
                <a:spcPts val="2800"/>
              </a:lnSpc>
              <a:defRPr sz="2400" b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216000" indent="-216000">
              <a:defRPr>
                <a:solidFill>
                  <a:srgbClr val="746E64"/>
                </a:solidFill>
              </a:defRPr>
            </a:lvl3pPr>
            <a:lvl4pPr marL="396000" indent="-216000">
              <a:buFont typeface="Symbol" pitchFamily="18" charset="2"/>
              <a:buChar char=""/>
              <a:defRPr/>
            </a:lvl4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6221840"/>
            <a:ext cx="1560259" cy="4103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1" t="37131" r="8754" b="38116"/>
          <a:stretch/>
        </p:blipFill>
        <p:spPr>
          <a:xfrm>
            <a:off x="6650172" y="6362371"/>
            <a:ext cx="2494266" cy="2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700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Text and Image Elem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4715998" cy="5976000"/>
          </a:xfrm>
          <a:prstGeom prst="rect">
            <a:avLst/>
          </a:prstGeom>
          <a:solidFill>
            <a:srgbClr val="B4005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72470" y="0"/>
            <a:ext cx="4471529" cy="5976000"/>
          </a:xfrm>
          <a:prstGeom prst="rect">
            <a:avLst/>
          </a:prstGeom>
          <a:solidFill>
            <a:srgbClr val="B40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83" y="431400"/>
            <a:ext cx="3348000" cy="133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4583" y="1809988"/>
            <a:ext cx="3348000" cy="3996000"/>
          </a:xfrm>
        </p:spPr>
        <p:txBody>
          <a:bodyPr/>
          <a:lstStyle>
            <a:lvl1pPr>
              <a:lnSpc>
                <a:spcPts val="2200"/>
              </a:lnSpc>
              <a:defRPr sz="16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216000" indent="-216000">
              <a:defRPr>
                <a:solidFill>
                  <a:schemeClr val="bg1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7544" y="404664"/>
            <a:ext cx="3744416" cy="5400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6221840"/>
            <a:ext cx="1560259" cy="4103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1" t="37131" r="8754" b="38116"/>
          <a:stretch/>
        </p:blipFill>
        <p:spPr>
          <a:xfrm>
            <a:off x="6650172" y="6362371"/>
            <a:ext cx="2494266" cy="2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86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(No Image)">
    <p:bg>
      <p:bgPr>
        <a:solidFill>
          <a:srgbClr val="8EBB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58294" y="1877324"/>
            <a:ext cx="8784000" cy="96175"/>
            <a:chOff x="358294" y="1877324"/>
            <a:chExt cx="8784000" cy="9617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58294" y="1877324"/>
              <a:ext cx="8784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326158" y="1928499"/>
              <a:ext cx="9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1970402"/>
            <a:ext cx="8280000" cy="11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3160722"/>
            <a:ext cx="8280000" cy="27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216000" indent="-216000">
              <a:defRPr>
                <a:solidFill>
                  <a:schemeClr val="bg1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pic>
        <p:nvPicPr>
          <p:cNvPr id="11" name="Picture 10" descr="UoS-LOGO-WHITE-236p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400" y="6235200"/>
            <a:ext cx="1438537" cy="359634"/>
          </a:xfrm>
          <a:prstGeom prst="rect">
            <a:avLst/>
          </a:prstGeom>
        </p:spPr>
      </p:pic>
      <p:pic>
        <p:nvPicPr>
          <p:cNvPr id="14" name="Picture 13" descr="BE-THE-DIFFERENCE-WHITE-293_5p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2343" y="6408000"/>
            <a:ext cx="2592000" cy="2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70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Large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6221840"/>
            <a:ext cx="1560259" cy="4103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1" t="37131" r="8754" b="38116"/>
          <a:stretch/>
        </p:blipFill>
        <p:spPr>
          <a:xfrm>
            <a:off x="6650172" y="6362371"/>
            <a:ext cx="2494266" cy="2934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" y="0"/>
            <a:ext cx="3276000" cy="5976000"/>
          </a:xfrm>
          <a:prstGeom prst="rect">
            <a:avLst/>
          </a:prstGeom>
          <a:solidFill>
            <a:srgbClr val="8EB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400"/>
            <a:ext cx="2592000" cy="133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827406"/>
            <a:ext cx="2592000" cy="403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216000" indent="-216000">
              <a:defRPr>
                <a:solidFill>
                  <a:schemeClr val="bg1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3258438" y="0"/>
            <a:ext cx="5886000" cy="5976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		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		   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17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Text &amp;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EBB38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746E64"/>
                </a:solidFill>
              </a:defRPr>
            </a:lvl1pPr>
            <a:lvl2pPr>
              <a:defRPr>
                <a:solidFill>
                  <a:srgbClr val="746E64"/>
                </a:solidFill>
              </a:defRPr>
            </a:lvl2pPr>
            <a:lvl3pPr marL="216000" indent="-216000">
              <a:defRPr>
                <a:solidFill>
                  <a:srgbClr val="746E64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rgbClr val="746E64"/>
                </a:solidFill>
              </a:defRPr>
            </a:lvl4pPr>
            <a:lvl5pPr>
              <a:defRPr>
                <a:solidFill>
                  <a:srgbClr val="746E64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61426" y="0"/>
            <a:ext cx="4464000" cy="5976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6221840"/>
            <a:ext cx="1560259" cy="410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1" t="37131" r="8754" b="38116"/>
          <a:stretch/>
        </p:blipFill>
        <p:spPr>
          <a:xfrm>
            <a:off x="6650172" y="6362371"/>
            <a:ext cx="2494266" cy="2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70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Text, Image, &amp;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672470" y="3754204"/>
            <a:ext cx="4464000" cy="2232000"/>
          </a:xfrm>
          <a:prstGeom prst="rect">
            <a:avLst/>
          </a:prstGeom>
          <a:solidFill>
            <a:srgbClr val="8EB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EBB38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ts val="2800"/>
              </a:lnSpc>
              <a:defRPr sz="2400" b="0">
                <a:solidFill>
                  <a:srgbClr val="746E64"/>
                </a:solidFill>
              </a:defRPr>
            </a:lvl1pPr>
            <a:lvl2pPr>
              <a:defRPr>
                <a:solidFill>
                  <a:srgbClr val="746E64"/>
                </a:solidFill>
              </a:defRPr>
            </a:lvl2pPr>
            <a:lvl3pPr marL="216000" indent="-216000">
              <a:defRPr>
                <a:solidFill>
                  <a:srgbClr val="746E64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rgbClr val="746E64"/>
                </a:solidFill>
              </a:defRPr>
            </a:lvl4pPr>
            <a:lvl5pPr>
              <a:defRPr>
                <a:solidFill>
                  <a:srgbClr val="746E64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61426" y="0"/>
            <a:ext cx="4464000" cy="3744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                      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	Click icon to add picture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76056" y="3984675"/>
            <a:ext cx="3240857" cy="1836000"/>
          </a:xfrm>
        </p:spPr>
        <p:txBody>
          <a:bodyPr/>
          <a:lstStyle>
            <a:lvl1pPr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 sz="7200" b="0" baseline="-30000">
                <a:solidFill>
                  <a:schemeClr val="bg1"/>
                </a:solidFill>
              </a:defRPr>
            </a:lvl1pPr>
            <a:lvl2pPr marL="270000" indent="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0" indent="0" algn="r">
              <a:lnSpc>
                <a:spcPts val="2000"/>
              </a:lnSpc>
              <a:buNone/>
              <a:defRPr sz="7200" baseline="-36000">
                <a:solidFill>
                  <a:schemeClr val="bg1"/>
                </a:solidFill>
              </a:defRPr>
            </a:lvl3pPr>
            <a:lvl4pPr marL="269875" indent="0">
              <a:buNone/>
              <a:defRPr sz="1050" b="1"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“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”</a:t>
            </a:r>
          </a:p>
          <a:p>
            <a:pPr lvl="3"/>
            <a:r>
              <a:rPr lang="en-US" dirty="0" smtClean="0"/>
              <a:t>Fourth level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6221840"/>
            <a:ext cx="1560259" cy="4103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1" t="37131" r="8754" b="38116"/>
          <a:stretch/>
        </p:blipFill>
        <p:spPr>
          <a:xfrm>
            <a:off x="6650172" y="6362371"/>
            <a:ext cx="2494266" cy="2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08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400"/>
            <a:ext cx="8280000" cy="1332000"/>
          </a:xfrm>
        </p:spPr>
        <p:txBody>
          <a:bodyPr/>
          <a:lstStyle>
            <a:lvl1pPr>
              <a:defRPr>
                <a:solidFill>
                  <a:srgbClr val="8EBB38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827406"/>
            <a:ext cx="8280000" cy="4140000"/>
          </a:xfrm>
        </p:spPr>
        <p:txBody>
          <a:bodyPr/>
          <a:lstStyle>
            <a:lvl1pPr>
              <a:lnSpc>
                <a:spcPts val="2800"/>
              </a:lnSpc>
              <a:defRPr sz="2400" b="0">
                <a:solidFill>
                  <a:srgbClr val="8EBB38"/>
                </a:solidFill>
              </a:defRPr>
            </a:lvl1pPr>
            <a:lvl3pPr marL="216000" indent="-216000">
              <a:defRPr/>
            </a:lvl3pPr>
            <a:lvl4pPr marL="396000" indent="-216000">
              <a:buFont typeface="Symbol" pitchFamily="18" charset="2"/>
              <a:buChar char=""/>
              <a:defRPr/>
            </a:lvl4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6221840"/>
            <a:ext cx="1560259" cy="4103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1" t="37131" r="8754" b="38116"/>
          <a:stretch/>
        </p:blipFill>
        <p:spPr>
          <a:xfrm>
            <a:off x="6650172" y="6362371"/>
            <a:ext cx="2494266" cy="2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36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Text and Image Elem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4715998" cy="5976000"/>
          </a:xfrm>
          <a:prstGeom prst="rect">
            <a:avLst/>
          </a:prstGeom>
          <a:solidFill>
            <a:srgbClr val="8EBB3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72470" y="0"/>
            <a:ext cx="4471529" cy="5976000"/>
          </a:xfrm>
          <a:prstGeom prst="rect">
            <a:avLst/>
          </a:prstGeom>
          <a:solidFill>
            <a:srgbClr val="8EB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83" y="431400"/>
            <a:ext cx="3348000" cy="133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4583" y="1809988"/>
            <a:ext cx="3348000" cy="3996000"/>
          </a:xfrm>
        </p:spPr>
        <p:txBody>
          <a:bodyPr/>
          <a:lstStyle>
            <a:lvl1pPr>
              <a:lnSpc>
                <a:spcPts val="2200"/>
              </a:lnSpc>
              <a:defRPr sz="16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216000" indent="-216000">
              <a:defRPr>
                <a:solidFill>
                  <a:schemeClr val="bg1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404664"/>
            <a:ext cx="3744416" cy="54006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	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	Click icon to add picture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6221840"/>
            <a:ext cx="1560259" cy="4103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1" t="37131" r="8754" b="38116"/>
          <a:stretch/>
        </p:blipFill>
        <p:spPr>
          <a:xfrm>
            <a:off x="6650172" y="6362371"/>
            <a:ext cx="2494266" cy="2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63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000" y="431400"/>
            <a:ext cx="3960000" cy="133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00" y="1827406"/>
            <a:ext cx="3960000" cy="41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75071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45" r:id="rId1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3000" b="1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Arial" pitchFamily="34" charset="0"/>
        <a:buNone/>
        <a:defRPr sz="1400" b="1" kern="1200">
          <a:solidFill>
            <a:srgbClr val="746E64"/>
          </a:solidFill>
          <a:latin typeface="Calibri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Arial" pitchFamily="34" charset="0"/>
        <a:buNone/>
        <a:defRPr sz="1400" kern="1200">
          <a:solidFill>
            <a:srgbClr val="746E64"/>
          </a:solidFill>
          <a:latin typeface="Calibri" pitchFamily="34" charset="0"/>
          <a:ea typeface="+mn-ea"/>
          <a:cs typeface="+mn-cs"/>
        </a:defRPr>
      </a:lvl2pPr>
      <a:lvl3pPr marL="216000" indent="-2160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SzPct val="120000"/>
        <a:buFont typeface="Arial" pitchFamily="34" charset="0"/>
        <a:buChar char="•"/>
        <a:defRPr sz="1400" kern="1200">
          <a:solidFill>
            <a:srgbClr val="746E64"/>
          </a:solidFill>
          <a:latin typeface="Calibri" pitchFamily="34" charset="0"/>
          <a:ea typeface="+mn-ea"/>
          <a:cs typeface="+mn-cs"/>
        </a:defRPr>
      </a:lvl3pPr>
      <a:lvl4pPr marL="396000" indent="-2160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Symbol" pitchFamily="18" charset="2"/>
        <a:buChar char="·"/>
        <a:defRPr sz="1400" kern="1200">
          <a:solidFill>
            <a:srgbClr val="746E64"/>
          </a:solidFill>
          <a:latin typeface="Calibri" pitchFamily="34" charset="0"/>
          <a:ea typeface="+mn-ea"/>
          <a:cs typeface="+mn-cs"/>
        </a:defRPr>
      </a:lvl4pPr>
      <a:lvl5pPr marL="0" indent="-2160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Arial" pitchFamily="34" charset="0"/>
        <a:buChar char="»"/>
        <a:defRPr sz="1400" kern="1200">
          <a:solidFill>
            <a:srgbClr val="746E64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000" y="431400"/>
            <a:ext cx="3960000" cy="133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00" y="1827406"/>
            <a:ext cx="3960000" cy="41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23104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3000" b="1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Arial" pitchFamily="34" charset="0"/>
        <a:buNone/>
        <a:defRPr sz="1400" b="1" kern="1200">
          <a:solidFill>
            <a:srgbClr val="746E64"/>
          </a:solidFill>
          <a:latin typeface="Calibri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Arial" pitchFamily="34" charset="0"/>
        <a:buNone/>
        <a:defRPr sz="1400" kern="1200">
          <a:solidFill>
            <a:srgbClr val="746E64"/>
          </a:solidFill>
          <a:latin typeface="Calibri" pitchFamily="34" charset="0"/>
          <a:ea typeface="+mn-ea"/>
          <a:cs typeface="+mn-cs"/>
        </a:defRPr>
      </a:lvl2pPr>
      <a:lvl3pPr marL="216000" indent="-2160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SzPct val="120000"/>
        <a:buFont typeface="Arial" pitchFamily="34" charset="0"/>
        <a:buChar char="•"/>
        <a:defRPr sz="1400" kern="1200">
          <a:solidFill>
            <a:srgbClr val="746E64"/>
          </a:solidFill>
          <a:latin typeface="Calibri" pitchFamily="34" charset="0"/>
          <a:ea typeface="+mn-ea"/>
          <a:cs typeface="+mn-cs"/>
        </a:defRPr>
      </a:lvl3pPr>
      <a:lvl4pPr marL="396000" indent="-2160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Symbol" pitchFamily="18" charset="2"/>
        <a:buChar char="·"/>
        <a:defRPr sz="1400" kern="1200">
          <a:solidFill>
            <a:srgbClr val="746E64"/>
          </a:solidFill>
          <a:latin typeface="Calibri" pitchFamily="34" charset="0"/>
          <a:ea typeface="+mn-ea"/>
          <a:cs typeface="+mn-cs"/>
        </a:defRPr>
      </a:lvl4pPr>
      <a:lvl5pPr marL="0" indent="-2160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Arial" pitchFamily="34" charset="0"/>
        <a:buChar char="»"/>
        <a:defRPr sz="1400" kern="1200">
          <a:solidFill>
            <a:srgbClr val="746E64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000" y="431400"/>
            <a:ext cx="3960000" cy="133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00" y="1827406"/>
            <a:ext cx="3960000" cy="41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56081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3000" b="1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Arial" pitchFamily="34" charset="0"/>
        <a:buNone/>
        <a:defRPr sz="1400" b="1" kern="1200">
          <a:solidFill>
            <a:srgbClr val="746E64"/>
          </a:solidFill>
          <a:latin typeface="Calibri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Arial" pitchFamily="34" charset="0"/>
        <a:buNone/>
        <a:defRPr sz="1400" kern="1200">
          <a:solidFill>
            <a:srgbClr val="746E64"/>
          </a:solidFill>
          <a:latin typeface="Calibri" pitchFamily="34" charset="0"/>
          <a:ea typeface="+mn-ea"/>
          <a:cs typeface="+mn-cs"/>
        </a:defRPr>
      </a:lvl2pPr>
      <a:lvl3pPr marL="216000" indent="-2160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SzPct val="120000"/>
        <a:buFont typeface="Arial" pitchFamily="34" charset="0"/>
        <a:buChar char="•"/>
        <a:defRPr sz="1400" kern="1200">
          <a:solidFill>
            <a:srgbClr val="746E64"/>
          </a:solidFill>
          <a:latin typeface="Calibri" pitchFamily="34" charset="0"/>
          <a:ea typeface="+mn-ea"/>
          <a:cs typeface="+mn-cs"/>
        </a:defRPr>
      </a:lvl3pPr>
      <a:lvl4pPr marL="396000" indent="-2160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Symbol" pitchFamily="18" charset="2"/>
        <a:buChar char="·"/>
        <a:defRPr sz="1400" kern="1200">
          <a:solidFill>
            <a:srgbClr val="746E64"/>
          </a:solidFill>
          <a:latin typeface="Calibri" pitchFamily="34" charset="0"/>
          <a:ea typeface="+mn-ea"/>
          <a:cs typeface="+mn-cs"/>
        </a:defRPr>
      </a:lvl4pPr>
      <a:lvl5pPr marL="0" indent="-2160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Arial" pitchFamily="34" charset="0"/>
        <a:buChar char="»"/>
        <a:defRPr sz="1400" kern="1200">
          <a:solidFill>
            <a:srgbClr val="746E64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ofilingforsuccess.com/" TargetMode="Externa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Teamwork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Megan Davies,</a:t>
            </a:r>
          </a:p>
          <a:p>
            <a:r>
              <a:rPr lang="en-GB" dirty="0" smtClean="0"/>
              <a:t>Deputy Head of Careers and Employability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100" name="Picture 4" descr="Image result for teamwork meme"/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" t="399" r="5424" b="-399"/>
          <a:stretch/>
        </p:blipFill>
        <p:spPr bwMode="auto">
          <a:xfrm>
            <a:off x="0" y="0"/>
            <a:ext cx="49320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NORMING:</a:t>
            </a:r>
            <a:endParaRPr lang="en-GB" altLang="en-US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Harmony, sense of identity: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communicating openly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sharing information, ideas, feelings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listening to each others’ views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supporting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establishing team norms for acceptable behaviour</a:t>
            </a:r>
          </a:p>
          <a:p>
            <a:endParaRPr lang="en-GB" dirty="0" smtClean="0"/>
          </a:p>
          <a:p>
            <a:r>
              <a:rPr lang="en-GB" u="sng" dirty="0" smtClean="0"/>
              <a:t>Leads to cohesion and unity</a:t>
            </a:r>
          </a:p>
          <a:p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79886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PERFORMING:</a:t>
            </a:r>
            <a:endParaRPr lang="en-GB" altLang="en-US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Working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collaborating closely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participating fully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surging ahead on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achieving more than the sum of the individual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6045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Performing teams characterised by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dirty="0" smtClean="0"/>
              <a:t>Tasks well defined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dirty="0" smtClean="0"/>
              <a:t>Great commitment to team goals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dirty="0" smtClean="0"/>
              <a:t>High team morale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dirty="0" smtClean="0"/>
              <a:t>Team highly focused and person oriented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dirty="0" smtClean="0"/>
              <a:t>Intense mutual respect and group loyalty</a:t>
            </a:r>
          </a:p>
          <a:p>
            <a:endParaRPr lang="en-GB" altLang="en-US" dirty="0"/>
          </a:p>
          <a:p>
            <a:r>
              <a:rPr kumimoji="1" lang="en-GB" b="1" u="sng" dirty="0">
                <a:cs typeface="Arial" charset="0"/>
              </a:rPr>
              <a:t>A new member will cause team to regress to earlier stage</a:t>
            </a:r>
          </a:p>
          <a:p>
            <a:endParaRPr lang="en-GB" altLang="en-US" dirty="0" smtClean="0"/>
          </a:p>
          <a:p>
            <a:endParaRPr lang="en-GB" altLang="en-US" dirty="0" smtClean="0"/>
          </a:p>
          <a:p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6123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MOURNING:</a:t>
            </a:r>
            <a:endParaRPr lang="en-GB" altLang="en-US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Loss of an individual or disbanding of team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don’t neglect - it’s a vital stage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encourage celebration of achievement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need to come to terms with change and move on</a:t>
            </a:r>
          </a:p>
          <a:p>
            <a:endParaRPr lang="en-GB" dirty="0" smtClean="0"/>
          </a:p>
          <a:p>
            <a:r>
              <a:rPr lang="en-GB" dirty="0" smtClean="0"/>
              <a:t>If neglected leads 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inability to look forward positively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hankering after the ‘good old days’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52290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Belbin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4274" name="Picture 2" descr="Image result for belbin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" b="94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97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Belbin Team Roles</a:t>
            </a:r>
            <a:endParaRPr lang="en-GB" dirty="0" smtClean="0"/>
          </a:p>
        </p:txBody>
      </p:sp>
      <p:sp>
        <p:nvSpPr>
          <p:cNvPr id="59400" name="Rectangle 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 What is a Team Role?</a:t>
            </a:r>
          </a:p>
          <a:p>
            <a:r>
              <a:rPr lang="en-GB" altLang="en-US" i="1" dirty="0" smtClean="0"/>
              <a:t>“A tendency to behave, contribute and inter-relate with others in a particular way.”</a:t>
            </a:r>
          </a:p>
          <a:p>
            <a:r>
              <a:rPr lang="en-GB" altLang="en-US" dirty="0" smtClean="0"/>
              <a:t>Belbin may help you 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dirty="0" smtClean="0"/>
              <a:t>Understand your own identity in terms of team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dirty="0" smtClean="0"/>
              <a:t>Manage your own strengths and weaknesses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dirty="0" smtClean="0"/>
              <a:t>Learn how to develop your own team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dirty="0" smtClean="0"/>
              <a:t>Project yourself in the best possible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dirty="0" smtClean="0"/>
              <a:t>Work more effectively in teams</a:t>
            </a:r>
            <a:endParaRPr lang="en-US" altLang="en-US" dirty="0" smtClean="0"/>
          </a:p>
          <a:p>
            <a:endParaRPr lang="en-GB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0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Belbin</a:t>
            </a:r>
            <a:endParaRPr lang="en-GB" altLang="en-US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Search for ‘magic ingredient’ which make winning teams</a:t>
            </a:r>
          </a:p>
          <a:p>
            <a:endParaRPr lang="en-GB" altLang="en-US" smtClean="0"/>
          </a:p>
          <a:p>
            <a:r>
              <a:rPr lang="en-GB" altLang="en-US" smtClean="0"/>
              <a:t>Self Perception Inventory</a:t>
            </a:r>
          </a:p>
          <a:p>
            <a:endParaRPr lang="en-GB" altLang="en-US" smtClean="0"/>
          </a:p>
          <a:p>
            <a:r>
              <a:rPr lang="en-GB" altLang="en-US" smtClean="0"/>
              <a:t>Nine different team roles</a:t>
            </a:r>
          </a:p>
          <a:p>
            <a:endParaRPr lang="en-GB" altLang="en-US" smtClean="0"/>
          </a:p>
          <a:p>
            <a:r>
              <a:rPr lang="en-GB" altLang="en-US" smtClean="0"/>
              <a:t>Success lies in balanced teams</a:t>
            </a:r>
          </a:p>
          <a:p>
            <a:endParaRPr lang="en-GB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24" name="Text Box 12"/>
          <p:cNvSpPr>
            <a:spLocks noGrp="1" noChangeArrowheads="1"/>
          </p:cNvSpPr>
          <p:nvPr>
            <p:ph type="title"/>
          </p:nvPr>
        </p:nvSpPr>
        <p:spPr>
          <a:xfrm>
            <a:off x="1042988" y="500063"/>
            <a:ext cx="8629650" cy="685800"/>
          </a:xfrm>
        </p:spPr>
        <p:txBody>
          <a:bodyPr anchor="b"/>
          <a:lstStyle/>
          <a:p>
            <a:pPr algn="l" eaLnBrk="1" hangingPunct="1"/>
            <a:r>
              <a:rPr lang="en-GB" altLang="en-US" sz="3800" b="1" smtClean="0">
                <a:latin typeface="Arial" panose="020B0604020202020204" pitchFamily="34" charset="0"/>
                <a:cs typeface="Arial" panose="020B0604020202020204" pitchFamily="34" charset="0"/>
              </a:rPr>
              <a:t>Completing the form</a:t>
            </a:r>
          </a:p>
        </p:txBody>
      </p:sp>
      <p:sp>
        <p:nvSpPr>
          <p:cNvPr id="90125" name="Text Box 13"/>
          <p:cNvSpPr>
            <a:spLocks noGrp="1" noChangeArrowheads="1"/>
          </p:cNvSpPr>
          <p:nvPr>
            <p:ph idx="1"/>
          </p:nvPr>
        </p:nvSpPr>
        <p:spPr>
          <a:xfrm>
            <a:off x="1071563" y="5340350"/>
            <a:ext cx="7200900" cy="1517650"/>
          </a:xfrm>
        </p:spPr>
        <p:txBody>
          <a:bodyPr/>
          <a:lstStyle/>
          <a:p>
            <a:pPr eaLnBrk="1" hangingPunct="1"/>
            <a:r>
              <a:rPr lang="en-GB" alt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You have 10 points to distribute in each section</a:t>
            </a:r>
          </a:p>
          <a:p>
            <a:pPr eaLnBrk="1" hangingPunct="1"/>
            <a:r>
              <a:rPr lang="en-GB" alt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Points can be distributed among no more than 4 sentences</a:t>
            </a:r>
          </a:p>
          <a:p>
            <a:pPr eaLnBrk="1" hangingPunct="1"/>
            <a:r>
              <a:rPr lang="en-GB" alt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You can give all 10 points to a single sentence</a:t>
            </a:r>
          </a:p>
          <a:p>
            <a:pPr eaLnBrk="1" hangingPunct="1"/>
            <a:r>
              <a:rPr lang="en-GB" alt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Each section must add up to 10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000125" y="1357313"/>
            <a:ext cx="6953250" cy="3960812"/>
            <a:chOff x="768" y="1440"/>
            <a:chExt cx="4128" cy="2064"/>
          </a:xfrm>
        </p:grpSpPr>
        <p:sp>
          <p:nvSpPr>
            <p:cNvPr id="16392" name="Rectangle 5"/>
            <p:cNvSpPr>
              <a:spLocks noChangeArrowheads="1"/>
            </p:cNvSpPr>
            <p:nvPr/>
          </p:nvSpPr>
          <p:spPr bwMode="auto">
            <a:xfrm>
              <a:off x="768" y="1440"/>
              <a:ext cx="4128" cy="20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latin typeface="Arial" panose="020B0604020202020204" pitchFamily="34" charset="0"/>
              </a:endParaRPr>
            </a:p>
          </p:txBody>
        </p:sp>
        <p:graphicFrame>
          <p:nvGraphicFramePr>
            <p:cNvPr id="16393" name="Object 2"/>
            <p:cNvGraphicFramePr>
              <a:graphicFrameLocks noChangeAspect="1"/>
            </p:cNvGraphicFramePr>
            <p:nvPr/>
          </p:nvGraphicFramePr>
          <p:xfrm>
            <a:off x="816" y="1488"/>
            <a:ext cx="4044" cy="19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8" name="Worksheet" r:id="rId4" imgW="6286738" imgH="3057763" progId="Excel.Sheet.8">
                    <p:embed/>
                  </p:oleObj>
                </mc:Choice>
                <mc:Fallback>
                  <p:oleObj name="Worksheet" r:id="rId4" imgW="6286738" imgH="3057763" progId="Excel.Sheet.8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1488"/>
                          <a:ext cx="4044" cy="19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0119" name="Text Box 7"/>
          <p:cNvSpPr txBox="1">
            <a:spLocks noChangeArrowheads="1"/>
          </p:cNvSpPr>
          <p:nvPr/>
        </p:nvSpPr>
        <p:spPr bwMode="auto">
          <a:xfrm>
            <a:off x="7573963" y="3429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90120" name="Text Box 8"/>
          <p:cNvSpPr txBox="1">
            <a:spLocks noChangeArrowheads="1"/>
          </p:cNvSpPr>
          <p:nvPr/>
        </p:nvSpPr>
        <p:spPr bwMode="auto">
          <a:xfrm>
            <a:off x="7573963" y="230346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90121" name="Text Box 9"/>
          <p:cNvSpPr txBox="1">
            <a:spLocks noChangeArrowheads="1"/>
          </p:cNvSpPr>
          <p:nvPr/>
        </p:nvSpPr>
        <p:spPr bwMode="auto">
          <a:xfrm>
            <a:off x="7573963" y="41417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>
                <a:latin typeface="Arial" panose="020B0604020202020204" pitchFamily="34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0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0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0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0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0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0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0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0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0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0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0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0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0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24" grpId="0"/>
      <p:bldP spid="90125" grpId="0" build="p" autoUpdateAnimBg="0"/>
      <p:bldP spid="90119" grpId="0" autoUpdateAnimBg="0"/>
      <p:bldP spid="90120" grpId="0" autoUpdateAnimBg="0"/>
      <p:bldP spid="90121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/>
              <a:t>Belbin’s Clusters</a:t>
            </a:r>
            <a:endParaRPr lang="en-GB" altLang="en-US" dirty="0" smtClean="0"/>
          </a:p>
        </p:txBody>
      </p:sp>
      <p:pic>
        <p:nvPicPr>
          <p:cNvPr id="53252" name="Picture 4" descr="Image result for belbi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58" y="876556"/>
            <a:ext cx="7810973" cy="509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8608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Bibliography</a:t>
            </a:r>
            <a:endParaRPr lang="en-GB" altLang="en-US" smtClean="0"/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Belbin, M R, Management Teams. Why they Succeed or Fail, Oxford et al: Butterworth/Heinemann, 1981.</a:t>
            </a:r>
          </a:p>
          <a:p>
            <a:r>
              <a:rPr lang="en-GB" altLang="en-US" smtClean="0"/>
              <a:t>Belbin, M R, Team Roles at Work, Oxford et al: Butterworth/Heinemann, 1993.</a:t>
            </a:r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453628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GB" altLang="en-US" smtClean="0">
                <a:latin typeface="Arial" panose="020B0604020202020204" pitchFamily="34" charset="0"/>
                <a:cs typeface="Arial" panose="020B0604020202020204" pitchFamily="34" charset="0"/>
              </a:rPr>
              <a:t>Aims of today’s workshop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GB" alt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GB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Recognise what makes a good team</a:t>
            </a:r>
          </a:p>
          <a:p>
            <a:pPr eaLnBrk="1" hangingPunct="1">
              <a:defRPr/>
            </a:pPr>
            <a:endParaRPr lang="en-GB" alt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GB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Be aware of the different roles within a team</a:t>
            </a:r>
          </a:p>
          <a:p>
            <a:pPr eaLnBrk="1" hangingPunct="1">
              <a:defRPr/>
            </a:pPr>
            <a:endParaRPr lang="en-GB" alt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GB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Understand the importance of team skills</a:t>
            </a:r>
          </a:p>
          <a:p>
            <a:pPr eaLnBrk="1" hangingPunct="1">
              <a:defRPr/>
            </a:pPr>
            <a:endParaRPr lang="en-GB" alt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GB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Understand your own strengths working in a team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Employers and Recruitment</a:t>
            </a:r>
            <a:endParaRPr lang="en-GB" altLang="en-US" smtClean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b="0" dirty="0"/>
              <a:t>Be aware of what employers </a:t>
            </a:r>
            <a:r>
              <a:rPr lang="en-GB" altLang="en-US" sz="2400" b="0" dirty="0">
                <a:solidFill>
                  <a:schemeClr val="hlink"/>
                </a:solidFill>
              </a:rPr>
              <a:t>say </a:t>
            </a:r>
            <a:r>
              <a:rPr lang="en-GB" altLang="en-US" sz="2400" b="0" dirty="0"/>
              <a:t>they are looking for: </a:t>
            </a:r>
            <a:endParaRPr lang="en-GB" altLang="en-US" sz="2400" b="0" dirty="0" smtClean="0"/>
          </a:p>
          <a:p>
            <a:r>
              <a:rPr lang="en-GB" altLang="en-US" sz="2400" b="0" dirty="0" smtClean="0"/>
              <a:t>Good </a:t>
            </a:r>
            <a:r>
              <a:rPr lang="en-GB" altLang="en-US" sz="2400" b="0" dirty="0"/>
              <a:t>team </a:t>
            </a:r>
            <a:r>
              <a:rPr lang="en-GB" altLang="en-US" sz="2400" b="0" dirty="0" smtClean="0"/>
              <a:t>players</a:t>
            </a:r>
          </a:p>
          <a:p>
            <a:r>
              <a:rPr lang="en-GB" altLang="en-US" sz="2400" b="0" dirty="0" smtClean="0"/>
              <a:t>good communicators</a:t>
            </a:r>
          </a:p>
          <a:p>
            <a:r>
              <a:rPr lang="en-GB" altLang="en-US" sz="2400" b="0" dirty="0" smtClean="0"/>
              <a:t>people </a:t>
            </a:r>
            <a:r>
              <a:rPr lang="en-GB" altLang="en-US" sz="2400" b="0" dirty="0"/>
              <a:t>who can hit the ground running</a:t>
            </a:r>
            <a:endParaRPr lang="en-GB" sz="2400" b="0" dirty="0"/>
          </a:p>
        </p:txBody>
      </p:sp>
      <p:pic>
        <p:nvPicPr>
          <p:cNvPr id="69636" name="Picture 4" descr="Image result for teamwork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7" r="2509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/>
              <a:t>Employers and Recruitment</a:t>
            </a:r>
            <a:endParaRPr lang="en-GB" altLang="en-US" dirty="0" smtClean="0"/>
          </a:p>
        </p:txBody>
      </p:sp>
      <p:sp>
        <p:nvSpPr>
          <p:cNvPr id="9933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z="2400" b="0" dirty="0"/>
              <a:t>Be aware of what they are actually looking for: </a:t>
            </a:r>
            <a:endParaRPr lang="en-GB" altLang="en-US" sz="2400" b="0" dirty="0" smtClean="0"/>
          </a:p>
          <a:p>
            <a:pPr eaLnBrk="1" hangingPunct="1"/>
            <a:r>
              <a:rPr lang="en-GB" altLang="en-US" sz="2400" b="0" dirty="0" smtClean="0"/>
              <a:t>People </a:t>
            </a:r>
            <a:r>
              <a:rPr lang="en-GB" altLang="en-US" sz="2400" b="0" dirty="0"/>
              <a:t>who will ‘fit in’ to their organisation. </a:t>
            </a:r>
            <a:endParaRPr lang="en-GB" altLang="en-US" sz="2400" b="0" dirty="0" smtClean="0"/>
          </a:p>
          <a:p>
            <a:pPr eaLnBrk="1" hangingPunct="1"/>
            <a:r>
              <a:rPr lang="en-GB" altLang="en-US" sz="2400" b="0" dirty="0" smtClean="0"/>
              <a:t>Feel </a:t>
            </a:r>
            <a:r>
              <a:rPr lang="en-GB" altLang="en-US" sz="2400" b="0" dirty="0"/>
              <a:t>at home with others already working for them.</a:t>
            </a:r>
          </a:p>
        </p:txBody>
      </p:sp>
      <p:pic>
        <p:nvPicPr>
          <p:cNvPr id="9" name="Picture 9" descr="BD18239_"/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67" b="-16667"/>
          <a:stretch/>
        </p:blipFill>
        <p:spPr/>
      </p:pic>
    </p:spTree>
    <p:extLst>
      <p:ext uri="{BB962C8B-B14F-4D97-AF65-F5344CB8AC3E}">
        <p14:creationId xmlns:p14="http://schemas.microsoft.com/office/powerpoint/2010/main" val="198037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Employers &amp; Recruitment</a:t>
            </a:r>
            <a:endParaRPr lang="en-GB" altLang="en-US" smtClean="0"/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Effective </a:t>
            </a:r>
            <a:r>
              <a:rPr lang="en-GB" altLang="en-US" dirty="0" err="1" smtClean="0"/>
              <a:t>teamworking</a:t>
            </a:r>
            <a:r>
              <a:rPr lang="en-GB" altLang="en-US" dirty="0" smtClean="0"/>
              <a:t> is essential for the success of an organisation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dirty="0" smtClean="0"/>
              <a:t>Job description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dirty="0" smtClean="0"/>
              <a:t>Application 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dirty="0" smtClean="0"/>
              <a:t>Interview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dirty="0" smtClean="0"/>
              <a:t>Assessment Centre</a:t>
            </a:r>
          </a:p>
          <a:p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01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/>
              <a:t>Employers &amp; Recruitment: questions at application and interviews</a:t>
            </a:r>
            <a:endParaRPr lang="en-GB" altLang="en-US" dirty="0" smtClean="0"/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>
          <a:xfrm>
            <a:off x="432000" y="1412776"/>
            <a:ext cx="8280000" cy="5040560"/>
          </a:xfrm>
        </p:spPr>
        <p:txBody>
          <a:bodyPr numCol="2"/>
          <a:lstStyle/>
          <a:p>
            <a:r>
              <a:rPr lang="en-GB" altLang="en-US" i="1" dirty="0" smtClean="0"/>
              <a:t>Experience of working in a team?</a:t>
            </a:r>
          </a:p>
          <a:p>
            <a:r>
              <a:rPr lang="en-GB" altLang="en-US" i="1" dirty="0" smtClean="0"/>
              <a:t>What role did you play?</a:t>
            </a:r>
          </a:p>
          <a:p>
            <a:r>
              <a:rPr lang="en-GB" altLang="en-US" i="1" dirty="0" smtClean="0"/>
              <a:t>How did you influence the situation? How did you persuade the other team members of your point of view?</a:t>
            </a:r>
          </a:p>
          <a:p>
            <a:r>
              <a:rPr lang="en-GB" altLang="en-US" i="1" dirty="0" smtClean="0"/>
              <a:t>How did you make sure the team was successful in achieving its goal?</a:t>
            </a:r>
          </a:p>
          <a:p>
            <a:r>
              <a:rPr lang="en-GB" altLang="en-US" i="1" dirty="0" smtClean="0"/>
              <a:t>Describe a situation where you worked as part of a team. What did you personally contribute?</a:t>
            </a:r>
          </a:p>
          <a:p>
            <a:endParaRPr lang="en-GB" altLang="en-US" i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dirty="0"/>
              <a:t>Specific examples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dirty="0"/>
              <a:t>A range of examples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dirty="0"/>
              <a:t>Your role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dirty="0"/>
              <a:t>Outcomes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dirty="0"/>
              <a:t>Lessons learned</a:t>
            </a:r>
          </a:p>
          <a:p>
            <a:endParaRPr lang="en-GB" altLang="en-US" dirty="0" smtClean="0"/>
          </a:p>
          <a:p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602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4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4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4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34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Employers &amp; Recruitment: </a:t>
            </a:r>
            <a:r>
              <a:rPr lang="en-GB" altLang="en-US" dirty="0" smtClean="0"/>
              <a:t>Assessment Centres</a:t>
            </a:r>
            <a:endParaRPr lang="en-GB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 numCol="2"/>
          <a:lstStyle/>
          <a:p>
            <a:r>
              <a:rPr lang="en-GB" dirty="0" smtClean="0"/>
              <a:t>Group/Team Exercises: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Open discussions on given topics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Work related exercise with specific goals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Case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Role play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Questioned/presentation - individually or as a group</a:t>
            </a:r>
          </a:p>
          <a:p>
            <a:endParaRPr lang="en-GB" altLang="en-US" dirty="0" smtClean="0"/>
          </a:p>
          <a:p>
            <a:r>
              <a:rPr lang="en-GB" altLang="en-US" dirty="0" smtClean="0"/>
              <a:t>Employers </a:t>
            </a:r>
            <a:r>
              <a:rPr lang="en-GB" altLang="en-US" dirty="0"/>
              <a:t>are looking for evidence of: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dirty="0"/>
              <a:t>participation and contribution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dirty="0"/>
              <a:t>analysis, presentation of an argument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dirty="0"/>
              <a:t>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dirty="0"/>
              <a:t>listening 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dirty="0"/>
              <a:t>negotiation and co-operation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dirty="0"/>
              <a:t>dealing with </a:t>
            </a:r>
            <a:r>
              <a:rPr lang="en-GB" altLang="en-US" dirty="0" smtClean="0"/>
              <a:t>conflict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69015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/>
              <a:t>Today’s Aims</a:t>
            </a:r>
            <a:endParaRPr lang="en-GB" altLang="en-US" dirty="0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altLang="en-US" dirty="0" smtClean="0"/>
              <a:t>Recognise what makes a good team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altLang="en-US" dirty="0" smtClean="0"/>
              <a:t>Be aware of the different roles within a team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altLang="en-US" dirty="0" smtClean="0"/>
              <a:t>Understand the importance of team skills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altLang="en-US" dirty="0" smtClean="0"/>
              <a:t>Understand your own strengths working in a team</a:t>
            </a:r>
            <a:endParaRPr lang="en-GB" altLang="en-US" dirty="0" smtClean="0"/>
          </a:p>
        </p:txBody>
      </p:sp>
      <p:pic>
        <p:nvPicPr>
          <p:cNvPr id="8" name="Picture 2" descr="Image result for teamwork meme"/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66" b="7217"/>
          <a:stretch/>
        </p:blipFill>
        <p:spPr>
          <a:xfrm>
            <a:off x="4661426" y="-99392"/>
            <a:ext cx="4464000" cy="4176464"/>
          </a:xfr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Personality Types</a:t>
            </a:r>
            <a:br>
              <a:rPr lang="en-GB" dirty="0" smtClean="0"/>
            </a:br>
            <a:r>
              <a:rPr lang="en-GB" b="0" dirty="0" smtClean="0"/>
              <a:t>Tomorrow</a:t>
            </a:r>
            <a:br>
              <a:rPr lang="en-GB" b="0" dirty="0" smtClean="0"/>
            </a:br>
            <a:r>
              <a:rPr lang="en-GB" b="0" dirty="0" smtClean="0"/>
              <a:t>12-2pm, LTA6</a:t>
            </a:r>
            <a:endParaRPr lang="en-GB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2132856"/>
            <a:ext cx="2592000" cy="37265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dirty="0" smtClean="0"/>
              <a:t>What are your preferences?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dirty="0" smtClean="0"/>
              <a:t>What are other people’s preferences?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dirty="0" smtClean="0"/>
              <a:t>How does that impact on your working relationships?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dirty="0" smtClean="0"/>
              <a:t>How does your personality impact on your career and development?</a:t>
            </a:r>
            <a:endParaRPr lang="en-GB" sz="2000" b="0" dirty="0"/>
          </a:p>
        </p:txBody>
      </p:sp>
      <p:pic>
        <p:nvPicPr>
          <p:cNvPr id="32770" name="Picture 2" descr="Image result for personality types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1" r="1717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14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 Dynamics Indicator details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Go to </a:t>
            </a:r>
            <a:r>
              <a:rPr lang="en-GB" dirty="0" smtClean="0">
                <a:hlinkClick r:id="rId2"/>
              </a:rPr>
              <a:t>www.profilingforsuccess.com</a:t>
            </a:r>
            <a:r>
              <a:rPr lang="en-GB" dirty="0" smtClean="0"/>
              <a:t> and </a:t>
            </a:r>
            <a:r>
              <a:rPr lang="en-GB" dirty="0"/>
              <a:t>select ‘Take an Assessment’. </a:t>
            </a:r>
          </a:p>
          <a:p>
            <a:r>
              <a:rPr lang="en-GB" dirty="0"/>
              <a:t>The website </a:t>
            </a:r>
            <a:r>
              <a:rPr lang="en-GB" dirty="0" smtClean="0"/>
              <a:t>will </a:t>
            </a:r>
            <a:r>
              <a:rPr lang="en-GB" dirty="0"/>
              <a:t>open in a new window. Make a note of the login details you'll need </a:t>
            </a:r>
            <a:r>
              <a:rPr lang="en-GB" dirty="0" smtClean="0"/>
              <a:t>in </a:t>
            </a:r>
            <a:r>
              <a:rPr lang="en-GB" dirty="0"/>
              <a:t>order to log on to Profiling for Success:</a:t>
            </a:r>
          </a:p>
          <a:p>
            <a:r>
              <a:rPr lang="en-GB" dirty="0"/>
              <a:t>Client code: </a:t>
            </a:r>
            <a:r>
              <a:rPr lang="en-GB" dirty="0" smtClean="0"/>
              <a:t>	</a:t>
            </a:r>
            <a:r>
              <a:rPr lang="en-GB" dirty="0" err="1" smtClean="0"/>
              <a:t>tflhe</a:t>
            </a:r>
            <a:endParaRPr lang="en-GB" dirty="0"/>
          </a:p>
          <a:p>
            <a:r>
              <a:rPr lang="en-GB" dirty="0"/>
              <a:t>Access </a:t>
            </a:r>
            <a:r>
              <a:rPr lang="en-GB" dirty="0" smtClean="0"/>
              <a:t>code:	</a:t>
            </a:r>
            <a:r>
              <a:rPr lang="en-GB" dirty="0" err="1" smtClean="0"/>
              <a:t>stirling</a:t>
            </a:r>
            <a:endParaRPr lang="en-GB" dirty="0"/>
          </a:p>
          <a:p>
            <a:r>
              <a:rPr lang="en-GB" dirty="0"/>
              <a:t>Password: </a:t>
            </a:r>
            <a:r>
              <a:rPr lang="en-GB" dirty="0" smtClean="0"/>
              <a:t>	ST2010</a:t>
            </a:r>
            <a:endParaRPr lang="en-GB" dirty="0"/>
          </a:p>
          <a:p>
            <a:endParaRPr lang="en-GB" dirty="0"/>
          </a:p>
          <a:p>
            <a:r>
              <a:rPr lang="en-GB" dirty="0" smtClean="0"/>
              <a:t>Scroll down to </a:t>
            </a:r>
            <a:r>
              <a:rPr lang="en-GB" dirty="0"/>
              <a:t>Type Dynamics Indicator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28401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Image result for questions mem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0" y="431400"/>
            <a:ext cx="7245000" cy="54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71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Feedback</a:t>
            </a:r>
            <a:endParaRPr lang="en-GB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42" y="1111513"/>
            <a:ext cx="8274158" cy="4749980"/>
          </a:xfrm>
        </p:spPr>
      </p:pic>
    </p:spTree>
    <p:extLst>
      <p:ext uri="{BB962C8B-B14F-4D97-AF65-F5344CB8AC3E}">
        <p14:creationId xmlns:p14="http://schemas.microsoft.com/office/powerpoint/2010/main" val="384859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Frustrations of working with people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9" r="172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583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0" t="993" r="10211" b="1351"/>
          <a:stretch/>
        </p:blipFill>
        <p:spPr>
          <a:xfrm>
            <a:off x="2432768" y="710547"/>
            <a:ext cx="2114174" cy="21759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8" t="1237" r="23270"/>
          <a:stretch/>
        </p:blipFill>
        <p:spPr>
          <a:xfrm>
            <a:off x="250479" y="710548"/>
            <a:ext cx="1972021" cy="21759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6338" y="2160116"/>
            <a:ext cx="3329786" cy="19494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4400" dirty="0" smtClean="0"/>
              <a:t>Careers and Employability Service</a:t>
            </a:r>
            <a:endParaRPr lang="en-GB" sz="4400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5" b="6378"/>
          <a:stretch/>
        </p:blipFill>
        <p:spPr>
          <a:xfrm>
            <a:off x="250479" y="3103124"/>
            <a:ext cx="1972021" cy="2297126"/>
          </a:xfrm>
          <a:solidFill>
            <a:schemeClr val="tx1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1" r="16220"/>
          <a:stretch/>
        </p:blipFill>
        <p:spPr>
          <a:xfrm rot="16200000">
            <a:off x="2344598" y="3191294"/>
            <a:ext cx="2297125" cy="212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7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700" dirty="0">
                <a:solidFill>
                  <a:srgbClr val="7030A0"/>
                </a:solidFill>
              </a:rPr>
              <a:t>What’s on this Autumn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94932" y="367394"/>
            <a:ext cx="32949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b="1" dirty="0">
                <a:solidFill>
                  <a:srgbClr val="D41568"/>
                </a:solidFill>
              </a:rPr>
              <a:t>Book your place at stirling.targetconnect.net</a:t>
            </a:r>
          </a:p>
        </p:txBody>
      </p:sp>
      <p:graphicFrame>
        <p:nvGraphicFramePr>
          <p:cNvPr id="7" name="Content Placeholder 10"/>
          <p:cNvGraphicFramePr>
            <a:graphicFrameLocks noGrp="1"/>
          </p:cNvGraphicFramePr>
          <p:nvPr>
            <p:ph idx="1"/>
            <p:extLst/>
          </p:nvPr>
        </p:nvGraphicFramePr>
        <p:xfrm>
          <a:off x="431800" y="1827213"/>
          <a:ext cx="7970078" cy="415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973">
                  <a:extLst>
                    <a:ext uri="{9D8B030D-6E8A-4147-A177-3AD203B41FA5}">
                      <a16:colId xmlns="" xmlns:a16="http://schemas.microsoft.com/office/drawing/2014/main" val="883692522"/>
                    </a:ext>
                  </a:extLst>
                </a:gridCol>
                <a:gridCol w="5105865">
                  <a:extLst>
                    <a:ext uri="{9D8B030D-6E8A-4147-A177-3AD203B41FA5}">
                      <a16:colId xmlns="" xmlns:a16="http://schemas.microsoft.com/office/drawing/2014/main" val="2011007719"/>
                    </a:ext>
                  </a:extLst>
                </a:gridCol>
                <a:gridCol w="1736240">
                  <a:extLst>
                    <a:ext uri="{9D8B030D-6E8A-4147-A177-3AD203B41FA5}">
                      <a16:colId xmlns="" xmlns:a16="http://schemas.microsoft.com/office/drawing/2014/main" val="385154710"/>
                    </a:ext>
                  </a:extLst>
                </a:gridCol>
              </a:tblGrid>
              <a:tr h="622611"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November</a:t>
                      </a:r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6424012"/>
                  </a:ext>
                </a:extLst>
              </a:tr>
              <a:tr h="701945"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1</a:t>
                      </a:r>
                      <a:r>
                        <a:rPr lang="en-GB" sz="2800" baseline="30000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st</a:t>
                      </a:r>
                      <a:r>
                        <a:rPr lang="en-GB" sz="2800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rgbClr val="7030A0"/>
                          </a:solidFill>
                        </a:rPr>
                        <a:t>Saltire Application session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4-5pm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644526935"/>
                  </a:ext>
                </a:extLst>
              </a:tr>
              <a:tr h="637177">
                <a:tc>
                  <a:txBody>
                    <a:bodyPr/>
                    <a:lstStyle/>
                    <a:p>
                      <a:r>
                        <a:rPr lang="en-GB" sz="2800" b="1" baseline="0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5</a:t>
                      </a:r>
                      <a:r>
                        <a:rPr lang="en-GB" sz="2800" b="1" baseline="30000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th</a:t>
                      </a:r>
                      <a:r>
                        <a:rPr lang="en-GB" sz="2800" b="1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2800" b="1" dirty="0" smtClean="0">
                          <a:solidFill>
                            <a:srgbClr val="7030A0"/>
                          </a:solidFill>
                        </a:rPr>
                        <a:t>Step </a:t>
                      </a:r>
                      <a:r>
                        <a:rPr lang="en-GB" sz="2800" b="1" dirty="0">
                          <a:solidFill>
                            <a:srgbClr val="7030A0"/>
                          </a:solidFill>
                        </a:rPr>
                        <a:t>into teaching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5-6.30pm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147177913"/>
                  </a:ext>
                </a:extLst>
              </a:tr>
              <a:tr h="622611">
                <a:tc>
                  <a:txBody>
                    <a:bodyPr/>
                    <a:lstStyle/>
                    <a:p>
                      <a:r>
                        <a:rPr lang="en-GB" sz="2800" baseline="0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6</a:t>
                      </a:r>
                      <a:r>
                        <a:rPr lang="en-GB" sz="2800" baseline="30000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th</a:t>
                      </a:r>
                      <a:r>
                        <a:rPr lang="en-GB" sz="2800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rgbClr val="7030A0"/>
                          </a:solidFill>
                        </a:rPr>
                        <a:t>Personal branding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1-2pm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063887939"/>
                  </a:ext>
                </a:extLst>
              </a:tr>
              <a:tr h="943227">
                <a:tc>
                  <a:txBody>
                    <a:bodyPr/>
                    <a:lstStyle/>
                    <a:p>
                      <a:r>
                        <a:rPr lang="en-GB" sz="2800" baseline="0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7</a:t>
                      </a:r>
                      <a:r>
                        <a:rPr lang="en-GB" sz="2800" baseline="30000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th</a:t>
                      </a:r>
                      <a:r>
                        <a:rPr lang="en-GB" sz="2800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rgbClr val="7030A0"/>
                          </a:solidFill>
                        </a:rPr>
                        <a:t>International student opportunities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1-2pm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53600654"/>
                  </a:ext>
                </a:extLst>
              </a:tr>
              <a:tr h="622611">
                <a:tc>
                  <a:txBody>
                    <a:bodyPr/>
                    <a:lstStyle/>
                    <a:p>
                      <a:r>
                        <a:rPr lang="en-GB" sz="2800" baseline="0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8</a:t>
                      </a:r>
                      <a:r>
                        <a:rPr lang="en-GB" sz="2800" baseline="30000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th</a:t>
                      </a:r>
                      <a:r>
                        <a:rPr lang="en-GB" sz="2800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rgbClr val="7030A0"/>
                          </a:solidFill>
                        </a:rPr>
                        <a:t>Postgraduate study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4-5pm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196413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923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" y="0"/>
            <a:ext cx="4673207" cy="3139321"/>
          </a:xfrm>
          <a:prstGeom prst="rect">
            <a:avLst/>
          </a:prstGeom>
          <a:noFill/>
          <a:ln w="41275"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endParaRPr lang="en-GB" sz="100" b="1" dirty="0"/>
          </a:p>
          <a:p>
            <a:pPr>
              <a:spcBef>
                <a:spcPts val="600"/>
              </a:spcBef>
            </a:pPr>
            <a:r>
              <a:rPr lang="en-GB" b="1" dirty="0"/>
              <a:t>One to one Careers Appointments: </a:t>
            </a:r>
          </a:p>
          <a:p>
            <a:pPr>
              <a:spcBef>
                <a:spcPts val="600"/>
              </a:spcBef>
            </a:pPr>
            <a:r>
              <a:rPr lang="en-GB" sz="1400" dirty="0">
                <a:solidFill>
                  <a:schemeClr val="tx1">
                    <a:lumMod val="50000"/>
                  </a:schemeClr>
                </a:solidFill>
              </a:rPr>
              <a:t>Our team of professionally qualified staff are here to offer confidential, one-to-one guidance about any issue relating to careers. </a:t>
            </a: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chemeClr val="tx1">
                    <a:lumMod val="50000"/>
                  </a:schemeClr>
                </a:solidFill>
              </a:rPr>
              <a:t>Quick </a:t>
            </a:r>
            <a:r>
              <a:rPr lang="en-GB" sz="1400" b="1" dirty="0">
                <a:solidFill>
                  <a:schemeClr val="tx1">
                    <a:lumMod val="50000"/>
                  </a:schemeClr>
                </a:solidFill>
              </a:rPr>
              <a:t>Queries: </a:t>
            </a:r>
            <a:r>
              <a:rPr lang="en-GB" sz="1400" dirty="0">
                <a:solidFill>
                  <a:schemeClr val="tx1">
                    <a:lumMod val="50000"/>
                  </a:schemeClr>
                </a:solidFill>
              </a:rPr>
              <a:t>15min appointments available Mon- Friday. </a:t>
            </a:r>
            <a:r>
              <a:rPr lang="en-GB" sz="1400" dirty="0">
                <a:solidFill>
                  <a:schemeClr val="tx1">
                    <a:lumMod val="50000"/>
                  </a:schemeClr>
                </a:solidFill>
              </a:rPr>
              <a:t>Book </a:t>
            </a:r>
            <a:r>
              <a:rPr lang="en-GB" sz="1400" dirty="0">
                <a:solidFill>
                  <a:schemeClr val="tx1">
                    <a:lumMod val="50000"/>
                  </a:schemeClr>
                </a:solidFill>
              </a:rPr>
              <a:t>online through Target Connect (https://</a:t>
            </a:r>
            <a:r>
              <a:rPr lang="en-GB" sz="1400" dirty="0">
                <a:solidFill>
                  <a:schemeClr val="tx1">
                    <a:lumMod val="50000"/>
                  </a:schemeClr>
                </a:solidFill>
              </a:rPr>
              <a:t>stirling.targetconnect.net/home.html).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chemeClr val="tx1">
                    <a:lumMod val="50000"/>
                  </a:schemeClr>
                </a:solidFill>
              </a:rPr>
              <a:t>Guidance: </a:t>
            </a:r>
            <a:r>
              <a:rPr lang="en-GB" sz="1400" dirty="0">
                <a:solidFill>
                  <a:schemeClr val="tx1">
                    <a:lumMod val="50000"/>
                  </a:schemeClr>
                </a:solidFill>
              </a:rPr>
              <a:t>1 hour appointments available, book through the Hub </a:t>
            </a:r>
            <a:r>
              <a:rPr lang="en-GB" sz="1400" dirty="0">
                <a:solidFill>
                  <a:schemeClr val="tx1">
                    <a:lumMod val="50000"/>
                  </a:schemeClr>
                </a:solidFill>
              </a:rPr>
              <a:t>(ask@stir.ac.uk)</a:t>
            </a:r>
          </a:p>
          <a:p>
            <a:pPr>
              <a:spcBef>
                <a:spcPts val="600"/>
              </a:spcBef>
            </a:pPr>
            <a:r>
              <a:rPr lang="en-GB" sz="1400" dirty="0">
                <a:solidFill>
                  <a:schemeClr val="tx1">
                    <a:lumMod val="50000"/>
                  </a:schemeClr>
                </a:solidFill>
              </a:rPr>
              <a:t>Focused </a:t>
            </a: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</a:rPr>
              <a:t>Natural Science appointments </a:t>
            </a:r>
            <a:r>
              <a:rPr lang="en-GB" sz="1400" dirty="0">
                <a:solidFill>
                  <a:schemeClr val="tx1">
                    <a:lumMod val="50000"/>
                  </a:schemeClr>
                </a:solidFill>
              </a:rPr>
              <a:t>are run </a:t>
            </a: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</a:rPr>
              <a:t>on </a:t>
            </a:r>
            <a:r>
              <a:rPr lang="en-GB" sz="1400" dirty="0">
                <a:solidFill>
                  <a:schemeClr val="tx1">
                    <a:lumMod val="50000"/>
                  </a:schemeClr>
                </a:solidFill>
              </a:rPr>
              <a:t>a </a:t>
            </a: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</a:rPr>
              <a:t>Wednesday</a:t>
            </a:r>
            <a:r>
              <a:rPr lang="en-GB" sz="1400" dirty="0">
                <a:solidFill>
                  <a:schemeClr val="tx1">
                    <a:lumMod val="50000"/>
                  </a:schemeClr>
                </a:solidFill>
              </a:rPr>
              <a:t>, but students can book to speak to another Career Consultant at any other time. 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>
              <a:lnSpc>
                <a:spcPct val="100000"/>
              </a:lnSpc>
              <a:spcBef>
                <a:spcPts val="600"/>
              </a:spcBef>
            </a:pPr>
            <a:r>
              <a:rPr lang="en-GB" dirty="0" smtClean="0"/>
              <a:t>Do </a:t>
            </a:r>
            <a:r>
              <a:rPr lang="en-GB" dirty="0" smtClean="0"/>
              <a:t>you </a:t>
            </a:r>
            <a:r>
              <a:rPr lang="en-GB" dirty="0" smtClean="0"/>
              <a:t>need specific careers advice? </a:t>
            </a:r>
            <a:br>
              <a:rPr lang="en-GB" dirty="0" smtClean="0"/>
            </a:br>
            <a:r>
              <a:rPr lang="en-GB" sz="1800" b="0" dirty="0" smtClean="0"/>
              <a:t/>
            </a:r>
            <a:br>
              <a:rPr lang="en-GB" sz="1800" b="0" dirty="0" smtClean="0"/>
            </a:br>
            <a:r>
              <a:rPr lang="en-GB" sz="1800" b="0" dirty="0"/>
              <a:t>Booking a 1-1 appointment </a:t>
            </a:r>
            <a:r>
              <a:rPr lang="en-GB" sz="1800" b="0" dirty="0" smtClean="0"/>
              <a:t>may be </a:t>
            </a:r>
            <a:r>
              <a:rPr lang="en-GB" sz="1800" b="0" dirty="0"/>
              <a:t>the support you need. </a:t>
            </a:r>
            <a:br>
              <a:rPr lang="en-GB" sz="1800" b="0" dirty="0"/>
            </a:br>
            <a:r>
              <a:rPr lang="en-GB" sz="1800" b="0" dirty="0"/>
              <a:t>(CV checks, mock interviews, careers guidance, etc</a:t>
            </a:r>
            <a:r>
              <a:rPr lang="en-GB" sz="1800" b="0" dirty="0" smtClean="0"/>
              <a:t>.)</a:t>
            </a:r>
            <a:br>
              <a:rPr lang="en-GB" sz="1800" b="0" dirty="0" smtClean="0"/>
            </a:br>
            <a:r>
              <a:rPr lang="en-GB" sz="1800" b="0" dirty="0"/>
              <a:t/>
            </a:r>
            <a:br>
              <a:rPr lang="en-GB" sz="1800" b="0" dirty="0"/>
            </a:br>
            <a:r>
              <a:rPr lang="en-GB" sz="1800" b="0" dirty="0" smtClean="0"/>
              <a:t>https://stirling.targetconnect.net/</a:t>
            </a:r>
            <a:br>
              <a:rPr lang="en-GB" sz="1800" b="0" dirty="0" smtClean="0"/>
            </a:br>
            <a:r>
              <a:rPr lang="en-GB" sz="1800" b="0" dirty="0" smtClean="0"/>
              <a:t>home.html </a:t>
            </a:r>
            <a:br>
              <a:rPr lang="en-GB" sz="1800" b="0" dirty="0" smtClean="0"/>
            </a:br>
            <a:r>
              <a:rPr lang="en-GB" sz="1800" b="0" dirty="0" smtClean="0"/>
              <a:t> </a:t>
            </a:r>
            <a:r>
              <a:rPr lang="en-GB" sz="1800" b="0" dirty="0"/>
              <a:t/>
            </a:r>
            <a:br>
              <a:rPr lang="en-GB" sz="1800" b="0" dirty="0"/>
            </a:br>
            <a:r>
              <a:rPr lang="en-GB" sz="1800" b="0" dirty="0"/>
              <a:t/>
            </a:r>
            <a:br>
              <a:rPr lang="en-GB" sz="1800" b="0" dirty="0"/>
            </a:br>
            <a:r>
              <a:rPr lang="en-GB" sz="1600" dirty="0"/>
              <a:t/>
            </a:r>
            <a:br>
              <a:rPr lang="en-GB" sz="1600" dirty="0"/>
            </a:br>
            <a:endParaRPr lang="en-GB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6622" r="9272"/>
          <a:stretch/>
        </p:blipFill>
        <p:spPr>
          <a:xfrm>
            <a:off x="-355548" y="4008742"/>
            <a:ext cx="4980558" cy="2849258"/>
          </a:xfrm>
          <a:prstGeom prst="rect">
            <a:avLst/>
          </a:prstGeom>
        </p:spPr>
      </p:pic>
      <p:sp>
        <p:nvSpPr>
          <p:cNvPr id="2" name="Explosion 2 1"/>
          <p:cNvSpPr/>
          <p:nvPr/>
        </p:nvSpPr>
        <p:spPr>
          <a:xfrm>
            <a:off x="4905443" y="260437"/>
            <a:ext cx="2749949" cy="1427704"/>
          </a:xfrm>
          <a:prstGeom prst="irregularSeal2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Calibri" pitchFamily="34" charset="0"/>
              </a:rPr>
              <a:t>FOREVER! </a:t>
            </a:r>
            <a:endParaRPr lang="en-GB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62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Career Cafes</a:t>
            </a:r>
            <a:endParaRPr lang="en-GB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0" dirty="0"/>
              <a:t>Wednesdays </a:t>
            </a:r>
            <a:r>
              <a:rPr lang="en-GB" sz="2400" b="0" dirty="0" smtClean="0"/>
              <a:t>12-2pm </a:t>
            </a:r>
            <a:r>
              <a:rPr lang="en-GB" sz="2400" b="0" dirty="0"/>
              <a:t>	           Underground</a:t>
            </a:r>
          </a:p>
          <a:p>
            <a:endParaRPr lang="en-GB" dirty="0"/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4" r="46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5228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300" smtClean="0"/>
              <a:t>Connect with us</a:t>
            </a:r>
            <a:endParaRPr lang="en-GB" sz="33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69" y="2455245"/>
            <a:ext cx="160886" cy="347722"/>
          </a:xfrm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5487074" y="996156"/>
            <a:ext cx="3109912" cy="321786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88" y="3781591"/>
            <a:ext cx="417119" cy="3350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94" y="4416123"/>
            <a:ext cx="457476" cy="3196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95" y="1776761"/>
            <a:ext cx="417119" cy="3448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04237" y="1763400"/>
            <a:ext cx="24111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>
                <a:solidFill>
                  <a:schemeClr val="accent5"/>
                </a:solidFill>
              </a:rPr>
              <a:t>stir.ac.uk/careers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13608" y="2434356"/>
            <a:ext cx="25840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 err="1">
                <a:solidFill>
                  <a:schemeClr val="accent5"/>
                </a:solidFill>
              </a:rPr>
              <a:t>StirlingUniCareers</a:t>
            </a:r>
            <a:endParaRPr lang="en-GB" sz="2100" dirty="0">
              <a:solidFill>
                <a:schemeClr val="accent5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21623" y="3701062"/>
            <a:ext cx="23323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>
                <a:solidFill>
                  <a:schemeClr val="accent5"/>
                </a:solidFill>
              </a:rPr>
              <a:t>@</a:t>
            </a:r>
            <a:r>
              <a:rPr lang="en-GB" sz="2100" dirty="0" err="1">
                <a:solidFill>
                  <a:schemeClr val="accent5"/>
                </a:solidFill>
              </a:rPr>
              <a:t>StirUniCareers</a:t>
            </a:r>
            <a:endParaRPr lang="en-GB" sz="2100" dirty="0">
              <a:solidFill>
                <a:schemeClr val="accent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1623" y="4333317"/>
            <a:ext cx="23323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>
                <a:solidFill>
                  <a:schemeClr val="accent5"/>
                </a:solidFill>
              </a:rPr>
              <a:t>ask@stir.ac.uk</a:t>
            </a:r>
          </a:p>
        </p:txBody>
      </p:sp>
      <p:pic>
        <p:nvPicPr>
          <p:cNvPr id="1026" name="Picture 2" descr="Image result for instagra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46" y="3102436"/>
            <a:ext cx="379686" cy="37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213609" y="3068807"/>
            <a:ext cx="27355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 err="1">
                <a:solidFill>
                  <a:schemeClr val="accent5"/>
                </a:solidFill>
              </a:rPr>
              <a:t>StirlingUniCareers</a:t>
            </a:r>
            <a:endParaRPr lang="en-GB" sz="2100" dirty="0">
              <a:solidFill>
                <a:schemeClr val="accent5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21623" y="4917846"/>
            <a:ext cx="488101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100" dirty="0">
                <a:solidFill>
                  <a:schemeClr val="accent5"/>
                </a:solidFill>
              </a:rPr>
              <a:t>https://canvas.stir.ac.uk/enroll/P4XBB8 </a:t>
            </a:r>
          </a:p>
        </p:txBody>
      </p:sp>
      <p:pic>
        <p:nvPicPr>
          <p:cNvPr id="4" name="Picture 2" descr="Image result for canvas vle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3" t="8270" r="26946" b="42940"/>
          <a:stretch/>
        </p:blipFill>
        <p:spPr bwMode="auto">
          <a:xfrm>
            <a:off x="646344" y="4884002"/>
            <a:ext cx="464481" cy="48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92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/>
              <a:t>Why are we covering this?</a:t>
            </a:r>
            <a:endParaRPr lang="en-US" altLang="en-US" dirty="0" smtClean="0"/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Group Projects as part of your course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A result of student feedback</a:t>
            </a:r>
          </a:p>
          <a:p>
            <a:endParaRPr lang="en-US" altLang="en-US" dirty="0"/>
          </a:p>
          <a:p>
            <a:r>
              <a:rPr lang="en-US" altLang="en-US" dirty="0"/>
              <a:t>Teamwork is one of the fundamental skills employers look for and it's on the graduate recruiters' high priority list.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Most people have to work in multi-disciplinary teams</a:t>
            </a:r>
            <a:br>
              <a:rPr lang="en-US" altLang="en-US" dirty="0" smtClean="0"/>
            </a:br>
            <a:r>
              <a:rPr lang="en-US" altLang="en-US" dirty="0" smtClean="0"/>
              <a:t>e.g. designers, UX, sales, business owners, leaders, clients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Differences between a team &amp; a group?</a:t>
            </a:r>
          </a:p>
        </p:txBody>
      </p:sp>
      <p:pic>
        <p:nvPicPr>
          <p:cNvPr id="8195" name="Content Placeholder 4" descr="0269%20Football%20team-JR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7" y="3068960"/>
            <a:ext cx="4267199" cy="2700337"/>
          </a:xfrm>
        </p:spPr>
      </p:pic>
      <p:pic>
        <p:nvPicPr>
          <p:cNvPr id="8196" name="Picture 5" descr="penguin-colony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45" b="8826"/>
          <a:stretch/>
        </p:blipFill>
        <p:spPr bwMode="auto">
          <a:xfrm>
            <a:off x="4467916" y="3055241"/>
            <a:ext cx="4643437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What is the difference between a team and a group?</a:t>
            </a:r>
            <a:endParaRPr lang="en-GB" altLang="en-US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Teams grow and develop, progressing through a series of stages to reach MATURITY</a:t>
            </a:r>
          </a:p>
          <a:p>
            <a:endParaRPr lang="en-GB" altLang="en-US" dirty="0" smtClean="0"/>
          </a:p>
          <a:p>
            <a:r>
              <a:rPr lang="en-GB" altLang="en-US" dirty="0" smtClean="0"/>
              <a:t>STAGES relate to new teams or those which are reformed when individuals move in or out</a:t>
            </a:r>
          </a:p>
          <a:p>
            <a:endParaRPr lang="en-GB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2133600"/>
            <a:ext cx="3471862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4000" smtClean="0">
                <a:latin typeface="Arial" panose="020B0604020202020204" pitchFamily="34" charset="0"/>
                <a:cs typeface="Arial" panose="020B0604020202020204" pitchFamily="34" charset="0"/>
              </a:rPr>
              <a:t>Team Development Wheel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FORMING:</a:t>
            </a:r>
            <a:endParaRPr lang="en-GB" altLang="en-US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Emphasis is 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getting acquainted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forming relationships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understanding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setting goals and objectives</a:t>
            </a:r>
          </a:p>
          <a:p>
            <a:endParaRPr lang="en-GB" dirty="0" smtClean="0"/>
          </a:p>
          <a:p>
            <a:r>
              <a:rPr lang="en-GB" u="sng" dirty="0" smtClean="0"/>
              <a:t>Looking to the leader for guidance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08684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STORMING:</a:t>
            </a:r>
            <a:endParaRPr lang="en-GB" altLang="en-US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Involves conflict: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competing for position of power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challenging leaders authority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disagreeing over work methods, allocation of responsibilities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questioning the value and feasibility of task</a:t>
            </a:r>
          </a:p>
          <a:p>
            <a:endParaRPr lang="en-GB" dirty="0" smtClean="0"/>
          </a:p>
          <a:p>
            <a:r>
              <a:rPr lang="en-GB" u="sng" dirty="0" smtClean="0"/>
              <a:t>If not resolved leads to poor performance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9413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ergy1-square">
  <a:themeElements>
    <a:clrScheme name="energygreen">
      <a:dk1>
        <a:srgbClr val="8DBA37"/>
      </a:dk1>
      <a:lt1>
        <a:srgbClr val="FFFFFF"/>
      </a:lt1>
      <a:dk2>
        <a:srgbClr val="8FBA37"/>
      </a:dk2>
      <a:lt2>
        <a:srgbClr val="FFFFFF"/>
      </a:lt2>
      <a:accent1>
        <a:srgbClr val="8DBB37"/>
      </a:accent1>
      <a:accent2>
        <a:srgbClr val="A7CB6D"/>
      </a:accent2>
      <a:accent3>
        <a:srgbClr val="C3DB9A"/>
      </a:accent3>
      <a:accent4>
        <a:srgbClr val="DCE9C4"/>
      </a:accent4>
      <a:accent5>
        <a:srgbClr val="006938"/>
      </a:accent5>
      <a:accent6>
        <a:srgbClr val="628B64"/>
      </a:accent6>
      <a:hlink>
        <a:srgbClr val="61B3E3"/>
      </a:hlink>
      <a:folHlink>
        <a:srgbClr val="3F7BB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934"/>
        </a:solidFill>
        <a:ln>
          <a:noFill/>
        </a:ln>
      </a:spPr>
      <a:bodyPr rtlCol="0" anchor="ctr"/>
      <a:lstStyle>
        <a:defPPr algn="ctr">
          <a:defRPr dirty="0">
            <a:latin typeface="Calibri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nergy1-square" id="{5EB2FBED-19A1-4F90-B3C9-E3304DBB8142}" vid="{063D9BE8-6BFC-4D2A-A994-EBE22D0C3F4D}"/>
    </a:ext>
  </a:extLst>
</a:theme>
</file>

<file path=ppt/theme/theme2.xml><?xml version="1.0" encoding="utf-8"?>
<a:theme xmlns:a="http://schemas.openxmlformats.org/drawingml/2006/main" name="UoS Energy 1 Blue">
  <a:themeElements>
    <a:clrScheme name="Custom 2">
      <a:dk1>
        <a:srgbClr val="395CAD"/>
      </a:dk1>
      <a:lt1>
        <a:srgbClr val="FFFFFF"/>
      </a:lt1>
      <a:dk2>
        <a:srgbClr val="365EAD"/>
      </a:dk2>
      <a:lt2>
        <a:srgbClr val="EEECE1"/>
      </a:lt2>
      <a:accent1>
        <a:srgbClr val="7887C3"/>
      </a:accent1>
      <a:accent2>
        <a:srgbClr val="9FA7D5"/>
      </a:accent2>
      <a:accent3>
        <a:srgbClr val="C6C9E7"/>
      </a:accent3>
      <a:accent4>
        <a:srgbClr val="61B3E3"/>
      </a:accent4>
      <a:accent5>
        <a:srgbClr val="9AC8ED"/>
      </a:accent5>
      <a:accent6>
        <a:srgbClr val="BBD8F2"/>
      </a:accent6>
      <a:hlink>
        <a:srgbClr val="F4A365"/>
      </a:hlink>
      <a:folHlink>
        <a:srgbClr val="F3C4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934"/>
        </a:solidFill>
        <a:ln>
          <a:noFill/>
        </a:ln>
      </a:spPr>
      <a:bodyPr rtlCol="0" anchor="ctr"/>
      <a:lstStyle>
        <a:defPPr algn="ctr">
          <a:defRPr dirty="0">
            <a:latin typeface="Calibri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nergy 1" id="{C5ABD442-A72D-FD46-930F-E726137513EC}" vid="{2B4FC275-8A72-1847-BC25-A1C066351A94}"/>
    </a:ext>
  </a:extLst>
</a:theme>
</file>

<file path=ppt/theme/theme3.xml><?xml version="1.0" encoding="utf-8"?>
<a:theme xmlns:a="http://schemas.openxmlformats.org/drawingml/2006/main" name="UoS Energy 1 Red">
  <a:themeElements>
    <a:clrScheme name="energypink">
      <a:dk1>
        <a:srgbClr val="B40051"/>
      </a:dk1>
      <a:lt1>
        <a:srgbClr val="FFFFFF"/>
      </a:lt1>
      <a:dk2>
        <a:srgbClr val="B20151"/>
      </a:dk2>
      <a:lt2>
        <a:srgbClr val="FFFFFF"/>
      </a:lt2>
      <a:accent1>
        <a:srgbClr val="B40052"/>
      </a:accent1>
      <a:accent2>
        <a:srgbClr val="E06E92"/>
      </a:accent2>
      <a:accent3>
        <a:srgbClr val="E99BB2"/>
      </a:accent3>
      <a:accent4>
        <a:srgbClr val="F1C6D3"/>
      </a:accent4>
      <a:accent5>
        <a:srgbClr val="762056"/>
      </a:accent5>
      <a:accent6>
        <a:srgbClr val="985A7E"/>
      </a:accent6>
      <a:hlink>
        <a:srgbClr val="61B3E3"/>
      </a:hlink>
      <a:folHlink>
        <a:srgbClr val="3F7BB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934"/>
        </a:solidFill>
        <a:ln>
          <a:noFill/>
        </a:ln>
      </a:spPr>
      <a:bodyPr rtlCol="0" anchor="ctr"/>
      <a:lstStyle>
        <a:defPPr algn="ctr">
          <a:defRPr dirty="0">
            <a:latin typeface="Calibri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nergy 1" id="{C5ABD442-A72D-FD46-930F-E726137513EC}" vid="{AD567B19-D96A-5641-9DAB-ED9542F1FC49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Energy1-square</Template>
  <TotalTime>2758</TotalTime>
  <Words>1031</Words>
  <Application>Microsoft Office PowerPoint</Application>
  <PresentationFormat>On-screen Show (4:3)</PresentationFormat>
  <Paragraphs>227</Paragraphs>
  <Slides>34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Times New Roman</vt:lpstr>
      <vt:lpstr>Wingdings</vt:lpstr>
      <vt:lpstr>Energy1-square</vt:lpstr>
      <vt:lpstr>UoS Energy 1 Blue</vt:lpstr>
      <vt:lpstr>UoS Energy 1 Red</vt:lpstr>
      <vt:lpstr>Microsoft Excel Worksheet</vt:lpstr>
      <vt:lpstr>Teamwork</vt:lpstr>
      <vt:lpstr>Aims of today’s workshop</vt:lpstr>
      <vt:lpstr>Frustrations of working with people</vt:lpstr>
      <vt:lpstr>Why are we covering this?</vt:lpstr>
      <vt:lpstr>Differences between a team &amp; a group?</vt:lpstr>
      <vt:lpstr>What is the difference between a team and a group?</vt:lpstr>
      <vt:lpstr>Team Development Wheel</vt:lpstr>
      <vt:lpstr>FORMING:</vt:lpstr>
      <vt:lpstr>STORMING:</vt:lpstr>
      <vt:lpstr>NORMING:</vt:lpstr>
      <vt:lpstr>PERFORMING:</vt:lpstr>
      <vt:lpstr>Performing teams characterised by</vt:lpstr>
      <vt:lpstr>MOURNING:</vt:lpstr>
      <vt:lpstr>Belbin</vt:lpstr>
      <vt:lpstr>Belbin Team Roles</vt:lpstr>
      <vt:lpstr>Belbin</vt:lpstr>
      <vt:lpstr>Completing the form</vt:lpstr>
      <vt:lpstr>Belbin’s Clusters</vt:lpstr>
      <vt:lpstr>Bibliography</vt:lpstr>
      <vt:lpstr>Employers and Recruitment</vt:lpstr>
      <vt:lpstr>Employers and Recruitment</vt:lpstr>
      <vt:lpstr>Employers &amp; Recruitment</vt:lpstr>
      <vt:lpstr>Employers &amp; Recruitment: questions at application and interviews</vt:lpstr>
      <vt:lpstr>Employers &amp; Recruitment: Assessment Centres</vt:lpstr>
      <vt:lpstr>Today’s Aims</vt:lpstr>
      <vt:lpstr>Personality Types Tomorrow 12-2pm, LTA6</vt:lpstr>
      <vt:lpstr>Type Dynamics Indicator details</vt:lpstr>
      <vt:lpstr>PowerPoint Presentation</vt:lpstr>
      <vt:lpstr>Feedback</vt:lpstr>
      <vt:lpstr>Careers and Employability Service</vt:lpstr>
      <vt:lpstr>What’s on this Autumn</vt:lpstr>
      <vt:lpstr>Do you need specific careers advice?   Booking a 1-1 appointment may be the support you need.  (CV checks, mock interviews, careers guidance, etc.)  https://stirling.targetconnect.net/ home.html      </vt:lpstr>
      <vt:lpstr>Career Cafes</vt:lpstr>
      <vt:lpstr>Connect with us</vt:lpstr>
    </vt:vector>
  </TitlesOfParts>
  <Company>University of Stirling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Career Planning Unit</dc:title>
  <dc:creator>adf1</dc:creator>
  <cp:lastModifiedBy>Megan Davies</cp:lastModifiedBy>
  <cp:revision>166</cp:revision>
  <cp:lastPrinted>2016-09-12T08:08:06Z</cp:lastPrinted>
  <dcterms:created xsi:type="dcterms:W3CDTF">2001-06-26T10:58:40Z</dcterms:created>
  <dcterms:modified xsi:type="dcterms:W3CDTF">2018-10-30T18:07:29Z</dcterms:modified>
</cp:coreProperties>
</file>